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90" y="-4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437.png"/><Relationship Id="rId4" Type="http://schemas.openxmlformats.org/officeDocument/2006/relationships/image" Target="../media/image36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39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0" Type="http://schemas.openxmlformats.org/officeDocument/2006/relationships/image" Target="../media/image445.png"/><Relationship Id="rId4" Type="http://schemas.openxmlformats.org/officeDocument/2006/relationships/image" Target="../media/image369.png"/><Relationship Id="rId9" Type="http://schemas.openxmlformats.org/officeDocument/2006/relationships/image" Target="../media/image44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369.png"/><Relationship Id="rId9" Type="http://schemas.openxmlformats.org/officeDocument/2006/relationships/image" Target="../media/image45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54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455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15.jpe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8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4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6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7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3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5.jpeg"/><Relationship Id="rId4" Type="http://schemas.openxmlformats.org/officeDocument/2006/relationships/image" Target="../media/image74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7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78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0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10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7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88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1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3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5.jpeg"/><Relationship Id="rId4" Type="http://schemas.openxmlformats.org/officeDocument/2006/relationships/image" Target="../media/image94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7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5.jpeg"/><Relationship Id="rId4" Type="http://schemas.openxmlformats.org/officeDocument/2006/relationships/image" Target="../media/image98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5.jpeg"/><Relationship Id="rId4" Type="http://schemas.openxmlformats.org/officeDocument/2006/relationships/image" Target="../media/image10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5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5.jpeg"/><Relationship Id="rId4" Type="http://schemas.openxmlformats.org/officeDocument/2006/relationships/image" Target="../media/image106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5.jpeg"/><Relationship Id="rId4" Type="http://schemas.openxmlformats.org/officeDocument/2006/relationships/image" Target="../media/image132.png"/><Relationship Id="rId9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5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136.pn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0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4.png"/><Relationship Id="rId7" Type="http://schemas.openxmlformats.org/officeDocument/2006/relationships/image" Target="../media/image12.png"/><Relationship Id="rId12" Type="http://schemas.openxmlformats.org/officeDocument/2006/relationships/image" Target="../media/image1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58.png"/><Relationship Id="rId5" Type="http://schemas.openxmlformats.org/officeDocument/2006/relationships/image" Target="../media/image156.png"/><Relationship Id="rId10" Type="http://schemas.openxmlformats.org/officeDocument/2006/relationships/image" Target="../media/image15.jpeg"/><Relationship Id="rId4" Type="http://schemas.openxmlformats.org/officeDocument/2006/relationships/image" Target="../media/image15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0.png"/><Relationship Id="rId7" Type="http://schemas.openxmlformats.org/officeDocument/2006/relationships/image" Target="../media/image12.png"/><Relationship Id="rId12" Type="http://schemas.openxmlformats.org/officeDocument/2006/relationships/image" Target="../media/image1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4.png"/><Relationship Id="rId5" Type="http://schemas.openxmlformats.org/officeDocument/2006/relationships/image" Target="../media/image162.png"/><Relationship Id="rId10" Type="http://schemas.openxmlformats.org/officeDocument/2006/relationships/image" Target="../media/image15.jpeg"/><Relationship Id="rId4" Type="http://schemas.openxmlformats.org/officeDocument/2006/relationships/image" Target="../media/image161.png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5.jpeg"/><Relationship Id="rId4" Type="http://schemas.openxmlformats.org/officeDocument/2006/relationships/image" Target="../media/image173.png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177.png"/><Relationship Id="rId9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0.png"/><Relationship Id="rId7" Type="http://schemas.openxmlformats.org/officeDocument/2006/relationships/image" Target="../media/image1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5.jpeg"/><Relationship Id="rId4" Type="http://schemas.openxmlformats.org/officeDocument/2006/relationships/image" Target="../media/image181.png"/><Relationship Id="rId9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45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3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214.png"/><Relationship Id="rId9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39.png"/><Relationship Id="rId5" Type="http://schemas.openxmlformats.org/officeDocument/2006/relationships/image" Target="../media/image236.png"/><Relationship Id="rId10" Type="http://schemas.openxmlformats.org/officeDocument/2006/relationships/image" Target="../media/image15.jpeg"/><Relationship Id="rId4" Type="http://schemas.openxmlformats.org/officeDocument/2006/relationships/image" Target="../media/image235.png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15.jpe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1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13.png"/><Relationship Id="rId5" Type="http://schemas.openxmlformats.org/officeDocument/2006/relationships/image" Target="../media/image246.png"/><Relationship Id="rId10" Type="http://schemas.openxmlformats.org/officeDocument/2006/relationships/image" Target="../media/image12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1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275.png"/><Relationship Id="rId4" Type="http://schemas.openxmlformats.org/officeDocument/2006/relationships/image" Target="../media/image2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292.png"/><Relationship Id="rId9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6.png"/><Relationship Id="rId4" Type="http://schemas.openxmlformats.org/officeDocument/2006/relationships/image" Target="../media/image3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75.png"/><Relationship Id="rId4" Type="http://schemas.openxmlformats.org/officeDocument/2006/relationships/image" Target="../media/image32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2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327.png"/><Relationship Id="rId9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2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330.png"/><Relationship Id="rId9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3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333.png"/><Relationship Id="rId9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35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10" Type="http://schemas.openxmlformats.org/officeDocument/2006/relationships/image" Target="../media/image15.jpeg"/><Relationship Id="rId4" Type="http://schemas.openxmlformats.org/officeDocument/2006/relationships/image" Target="../media/image33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png"/><Relationship Id="rId7" Type="http://schemas.openxmlformats.org/officeDocument/2006/relationships/image" Target="../media/image1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193.png"/><Relationship Id="rId4" Type="http://schemas.openxmlformats.org/officeDocument/2006/relationships/image" Target="../media/image3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01.png"/><Relationship Id="rId4" Type="http://schemas.openxmlformats.org/officeDocument/2006/relationships/image" Target="../media/image3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81.png"/><Relationship Id="rId4" Type="http://schemas.openxmlformats.org/officeDocument/2006/relationships/image" Target="../media/image36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182.png"/><Relationship Id="rId4" Type="http://schemas.openxmlformats.org/officeDocument/2006/relationships/image" Target="../media/image3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69.png"/><Relationship Id="rId9" Type="http://schemas.openxmlformats.org/officeDocument/2006/relationships/image" Target="../media/image3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99.png"/><Relationship Id="rId4" Type="http://schemas.openxmlformats.org/officeDocument/2006/relationships/image" Target="../media/image3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407.png"/><Relationship Id="rId4" Type="http://schemas.openxmlformats.org/officeDocument/2006/relationships/image" Target="../media/image36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1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5" Type="http://schemas.openxmlformats.org/officeDocument/2006/relationships/image" Target="../media/image410.png"/><Relationship Id="rId10" Type="http://schemas.openxmlformats.org/officeDocument/2006/relationships/image" Target="../media/image415.png"/><Relationship Id="rId4" Type="http://schemas.openxmlformats.org/officeDocument/2006/relationships/image" Target="../media/image369.png"/><Relationship Id="rId9" Type="http://schemas.openxmlformats.org/officeDocument/2006/relationships/image" Target="../media/image4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418.png"/><Relationship Id="rId4" Type="http://schemas.openxmlformats.org/officeDocument/2006/relationships/image" Target="../media/image36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369.png"/><Relationship Id="rId9" Type="http://schemas.openxmlformats.org/officeDocument/2006/relationships/image" Target="../media/image4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428.png"/><Relationship Id="rId4" Type="http://schemas.openxmlformats.org/officeDocument/2006/relationships/image" Target="../media/image36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30.png"/><Relationship Id="rId7" Type="http://schemas.openxmlformats.org/officeDocument/2006/relationships/image" Target="../media/image433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369.png"/><Relationship Id="rId9" Type="http://schemas.openxmlformats.org/officeDocument/2006/relationships/image" Target="../media/image4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12" y="2622804"/>
            <a:ext cx="3038856" cy="80772"/>
          </a:xfrm>
          <a:prstGeom prst="rect">
            <a:avLst/>
          </a:prstGeom>
        </p:spPr>
      </p:pic>
      <p:sp>
        <p:nvSpPr>
          <p:cNvPr id="8" name="object 1"/>
          <p:cNvSpPr/>
          <p:nvPr/>
        </p:nvSpPr>
        <p:spPr>
          <a:xfrm>
            <a:off x="1457325" y="2656205"/>
            <a:ext cx="2984500" cy="13970"/>
          </a:xfrm>
          <a:custGeom>
            <a:avLst/>
            <a:gdLst/>
            <a:ahLst/>
            <a:cxnLst/>
            <a:rect l="l" t="t" r="r" b="b"/>
            <a:pathLst>
              <a:path w="2984500" h="13970">
                <a:moveTo>
                  <a:pt x="6350" y="6350"/>
                </a:moveTo>
                <a:lnTo>
                  <a:pt x="2978150" y="7620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32" y="2622804"/>
            <a:ext cx="3038856" cy="80772"/>
          </a:xfrm>
          <a:prstGeom prst="rect">
            <a:avLst/>
          </a:prstGeom>
        </p:spPr>
      </p:pic>
      <p:sp>
        <p:nvSpPr>
          <p:cNvPr id="9" name="object 2"/>
          <p:cNvSpPr/>
          <p:nvPr/>
        </p:nvSpPr>
        <p:spPr>
          <a:xfrm>
            <a:off x="4702175" y="2656205"/>
            <a:ext cx="2984500" cy="13970"/>
          </a:xfrm>
          <a:custGeom>
            <a:avLst/>
            <a:gdLst/>
            <a:ahLst/>
            <a:cxnLst/>
            <a:rect l="l" t="t" r="r" b="b"/>
            <a:pathLst>
              <a:path w="2984500" h="13970">
                <a:moveTo>
                  <a:pt x="6350" y="6350"/>
                </a:moveTo>
                <a:lnTo>
                  <a:pt x="2978150" y="7620"/>
                </a:lnTo>
              </a:path>
            </a:pathLst>
          </a:custGeom>
          <a:ln w="12700">
            <a:solidFill>
              <a:srgbClr val="E9E8E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2592324"/>
            <a:ext cx="150876" cy="138684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28" y="2662428"/>
            <a:ext cx="67056" cy="67056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40377" y="2644775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0" y="17145"/>
                </a:moveTo>
                <a:cubicBezTo>
                  <a:pt x="0" y="7620"/>
                  <a:pt x="10160" y="0"/>
                  <a:pt x="22860" y="0"/>
                </a:cubicBezTo>
                <a:cubicBezTo>
                  <a:pt x="22860" y="0"/>
                  <a:pt x="22860" y="0"/>
                  <a:pt x="22860" y="0"/>
                </a:cubicBezTo>
                <a:lnTo>
                  <a:pt x="22860" y="0"/>
                </a:lnTo>
                <a:cubicBezTo>
                  <a:pt x="35433" y="0"/>
                  <a:pt x="45720" y="7620"/>
                  <a:pt x="45720" y="17145"/>
                </a:cubicBezTo>
                <a:cubicBezTo>
                  <a:pt x="45720" y="17145"/>
                  <a:pt x="45720" y="17145"/>
                  <a:pt x="45720" y="17145"/>
                </a:cubicBezTo>
                <a:lnTo>
                  <a:pt x="45720" y="17145"/>
                </a:lnTo>
                <a:cubicBezTo>
                  <a:pt x="45720" y="26543"/>
                  <a:pt x="35433" y="34290"/>
                  <a:pt x="22860" y="34290"/>
                </a:cubicBezTo>
                <a:cubicBezTo>
                  <a:pt x="22860" y="34290"/>
                  <a:pt x="22860" y="34290"/>
                  <a:pt x="22860" y="34290"/>
                </a:cubicBezTo>
                <a:lnTo>
                  <a:pt x="22860" y="34290"/>
                </a:lnTo>
                <a:cubicBezTo>
                  <a:pt x="10160" y="34290"/>
                  <a:pt x="0" y="26543"/>
                  <a:pt x="0" y="17145"/>
                </a:cubicBezTo>
                <a:cubicBezTo>
                  <a:pt x="0" y="17145"/>
                  <a:pt x="0" y="17145"/>
                  <a:pt x="0" y="17145"/>
                </a:cubicBezTo>
                <a:close/>
              </a:path>
            </a:pathLst>
          </a:custGeom>
          <a:solidFill>
            <a:srgbClr val="FEB80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4521327" y="2625725"/>
            <a:ext cx="83820" cy="72390"/>
          </a:xfrm>
          <a:custGeom>
            <a:avLst/>
            <a:gdLst/>
            <a:ahLst/>
            <a:cxnLst/>
            <a:rect l="l" t="t" r="r" b="b"/>
            <a:pathLst>
              <a:path w="83820" h="72390">
                <a:moveTo>
                  <a:pt x="19050" y="36195"/>
                </a:moveTo>
                <a:cubicBezTo>
                  <a:pt x="19050" y="26670"/>
                  <a:pt x="29210" y="19050"/>
                  <a:pt x="41910" y="19050"/>
                </a:cubicBezTo>
                <a:cubicBezTo>
                  <a:pt x="41910" y="19050"/>
                  <a:pt x="41910" y="19050"/>
                  <a:pt x="41910" y="19050"/>
                </a:cubicBezTo>
                <a:lnTo>
                  <a:pt x="41910" y="19050"/>
                </a:lnTo>
                <a:cubicBezTo>
                  <a:pt x="54483" y="19050"/>
                  <a:pt x="64770" y="26670"/>
                  <a:pt x="64770" y="36195"/>
                </a:cubicBezTo>
                <a:cubicBezTo>
                  <a:pt x="64770" y="36195"/>
                  <a:pt x="64770" y="36195"/>
                  <a:pt x="64770" y="36195"/>
                </a:cubicBezTo>
                <a:lnTo>
                  <a:pt x="64770" y="36195"/>
                </a:lnTo>
                <a:cubicBezTo>
                  <a:pt x="64770" y="45593"/>
                  <a:pt x="54483" y="53340"/>
                  <a:pt x="41910" y="53340"/>
                </a:cubicBezTo>
                <a:cubicBezTo>
                  <a:pt x="41910" y="53340"/>
                  <a:pt x="41910" y="53340"/>
                  <a:pt x="41910" y="53340"/>
                </a:cubicBezTo>
                <a:lnTo>
                  <a:pt x="41910" y="53340"/>
                </a:lnTo>
                <a:cubicBezTo>
                  <a:pt x="29210" y="53340"/>
                  <a:pt x="19050" y="45593"/>
                  <a:pt x="19050" y="36195"/>
                </a:cubicBezTo>
                <a:cubicBezTo>
                  <a:pt x="19050" y="36195"/>
                  <a:pt x="19050" y="36195"/>
                  <a:pt x="19050" y="36195"/>
                </a:cubicBezTo>
                <a:close/>
              </a:path>
            </a:pathLst>
          </a:custGeom>
          <a:ln w="38100">
            <a:solidFill>
              <a:srgbClr val="FEB80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5"/>
          <p:cNvSpPr/>
          <p:nvPr/>
        </p:nvSpPr>
        <p:spPr>
          <a:xfrm>
            <a:off x="0" y="3390900"/>
            <a:ext cx="4953000" cy="1466850"/>
          </a:xfrm>
          <a:custGeom>
            <a:avLst/>
            <a:gdLst/>
            <a:ahLst/>
            <a:cxnLst/>
            <a:rect l="l" t="t" r="r" b="b"/>
            <a:pathLst>
              <a:path w="4953000" h="1466850">
                <a:moveTo>
                  <a:pt x="0" y="1466850"/>
                </a:moveTo>
                <a:lnTo>
                  <a:pt x="0" y="0"/>
                </a:lnTo>
                <a:lnTo>
                  <a:pt x="4953000" y="0"/>
                </a:lnTo>
                <a:lnTo>
                  <a:pt x="4953000" y="1466850"/>
                </a:lnTo>
                <a:lnTo>
                  <a:pt x="0" y="1466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850"/>
            <a:ext cx="4972050" cy="150495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10589" y="3484117"/>
            <a:ext cx="217757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C00000"/>
                </a:solidFill>
                <a:latin typeface="Constantia"/>
                <a:cs typeface="Constantia"/>
              </a:rPr>
              <a:t>CHAPTER FOUR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55369" y="3860291"/>
            <a:ext cx="188182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Dynamic HTML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771776" y="4211040"/>
            <a:ext cx="14493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HTML DOM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79981" y="4561560"/>
            <a:ext cx="12348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70C0"/>
                </a:solidFill>
                <a:latin typeface="Constantia"/>
                <a:cs typeface="Constantia"/>
              </a:rPr>
              <a:t>JavaScript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6"/>
          <p:cNvSpPr/>
          <p:nvPr/>
        </p:nvSpPr>
        <p:spPr>
          <a:xfrm>
            <a:off x="4191000" y="4762500"/>
            <a:ext cx="4953000" cy="381000"/>
          </a:xfrm>
          <a:custGeom>
            <a:avLst/>
            <a:gdLst/>
            <a:ahLst/>
            <a:cxnLst/>
            <a:rect l="l" t="t" r="r" b="b"/>
            <a:pathLst>
              <a:path w="4953000" h="381000">
                <a:moveTo>
                  <a:pt x="0" y="381000"/>
                </a:moveTo>
                <a:lnTo>
                  <a:pt x="0" y="0"/>
                </a:lnTo>
                <a:lnTo>
                  <a:pt x="4953000" y="0"/>
                </a:lnTo>
                <a:lnTo>
                  <a:pt x="49530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2"/>
            <a:ext cx="8362188" cy="3942587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" y="1104900"/>
            <a:ext cx="8124444" cy="3681984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457200" y="1200150"/>
            <a:ext cx="8229600" cy="3810000"/>
          </a:xfrm>
          <a:custGeom>
            <a:avLst/>
            <a:gdLst/>
            <a:ahLst/>
            <a:cxnLst/>
            <a:rect l="l" t="t" r="r" b="b"/>
            <a:pathLst>
              <a:path w="8229600" h="3810000">
                <a:moveTo>
                  <a:pt x="0" y="3810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4500" y="1187450"/>
            <a:ext cx="8255000" cy="3835400"/>
          </a:xfrm>
          <a:custGeom>
            <a:avLst/>
            <a:gdLst/>
            <a:ahLst/>
            <a:cxnLst/>
            <a:rect l="l" t="t" r="r" b="b"/>
            <a:pathLst>
              <a:path w="8255000" h="3835400">
                <a:moveTo>
                  <a:pt x="12700" y="3822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822700"/>
                </a:lnTo>
                <a:lnTo>
                  <a:pt x="12700" y="3822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7495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84656"/>
            <a:ext cx="5774289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With the DOM, you can access every node in an HTML document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550103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577264"/>
            <a:ext cx="3174966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You can access a node in three ways: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838261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863788"/>
            <a:ext cx="323926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By using the getElementById() method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105014"/>
            <a:ext cx="253776" cy="972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127110"/>
            <a:ext cx="2959072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returns the element with the specified ID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20494" y="2340102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70C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49094" y="2360523"/>
            <a:ext cx="2761716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i="1" spc="10" dirty="0">
                <a:solidFill>
                  <a:srgbClr val="0070C0"/>
                </a:solidFill>
                <a:latin typeface="Constantia"/>
                <a:cs typeface="Constantia"/>
              </a:rPr>
              <a:t>document.getElementById("someID");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624899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650426"/>
            <a:ext cx="392811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By using the getElementsByTagName() method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2891668"/>
            <a:ext cx="253307" cy="97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2913723"/>
            <a:ext cx="333183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returns all elements with a specified tag name.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920494" y="3126486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70C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49094" y="3146907"/>
            <a:ext cx="305595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i="1" spc="10" dirty="0">
                <a:solidFill>
                  <a:srgbClr val="0070C0"/>
                </a:solidFill>
                <a:latin typeface="Constantia"/>
                <a:cs typeface="Constantia"/>
              </a:rPr>
              <a:t>x=document.getElementsByTagName("p");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920494" y="3346196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149094" y="3366617"/>
            <a:ext cx="3684573" cy="1523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002060"/>
                </a:solidFill>
                <a:latin typeface="Constantia"/>
                <a:cs typeface="Constantia"/>
              </a:rPr>
              <a:t>The &lt;p&gt; elements in x can be accessed by index number</a:t>
            </a:r>
            <a:endParaRPr sz="11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3667569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3693096"/>
            <a:ext cx="47036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By navigating the node tree, using the node relationships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463294" y="3934389"/>
            <a:ext cx="253307" cy="97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691894" y="3956444"/>
            <a:ext cx="666641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three properties parentNode, firstChild, and lastChild follow the document structure and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691894" y="4154564"/>
            <a:ext cx="316631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allow short-distance travel in the document.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920494" y="4367631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70C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149094" y="4388053"/>
            <a:ext cx="2732608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i="1" spc="10" dirty="0">
                <a:solidFill>
                  <a:srgbClr val="0070C0"/>
                </a:solidFill>
                <a:latin typeface="Constantia"/>
                <a:cs typeface="Constantia"/>
              </a:rPr>
              <a:t>x=document.getElementById("intro");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920494" y="4587087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70C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149094" y="4607509"/>
            <a:ext cx="2131847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i="1" spc="10" dirty="0">
                <a:solidFill>
                  <a:srgbClr val="0070C0"/>
                </a:solidFill>
                <a:latin typeface="Constantia"/>
                <a:cs typeface="Constantia"/>
              </a:rPr>
              <a:t>text=x.firstChild.innerHTML;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6449568" cy="890016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6368796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object 4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7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329171" cy="787908"/>
          </a:xfrm>
          <a:prstGeom prst="rect">
            <a:avLst/>
          </a:prstGeom>
        </p:spPr>
      </p:pic>
      <p:pic>
        <p:nvPicPr>
          <p:cNvPr id="7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7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6245352" cy="804672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737616"/>
            <a:ext cx="8380476" cy="4069080"/>
          </a:xfrm>
          <a:prstGeom prst="rect">
            <a:avLst/>
          </a:prstGeom>
        </p:spPr>
      </p:pic>
      <p:sp>
        <p:nvSpPr>
          <p:cNvPr id="493" name="object 493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032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40942"/>
            <a:ext cx="764124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jQuery has several methods for CSS manipulation. We will look at the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398142"/>
            <a:ext cx="217782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following methods: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186230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1896135"/>
            <a:ext cx="61606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F0000"/>
                </a:solidFill>
                <a:latin typeface="Constantia"/>
                <a:cs typeface="Constantia"/>
              </a:rPr>
              <a:t>addClass() </a:t>
            </a: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- Adds one or more classes to the selected elements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32890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362733"/>
            <a:ext cx="717263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F0000"/>
                </a:solidFill>
                <a:latin typeface="Constantia"/>
                <a:cs typeface="Constantia"/>
              </a:rPr>
              <a:t>removeClass() </a:t>
            </a: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- Removes one or more classes from the selected elements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795244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829077"/>
            <a:ext cx="65237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F0000"/>
                </a:solidFill>
                <a:latin typeface="Constantia"/>
                <a:cs typeface="Constantia"/>
              </a:rPr>
              <a:t>toggleClass() </a:t>
            </a: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- Toggles between adding/removing classes from the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240582"/>
            <a:ext cx="180193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selected elements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673373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707206"/>
            <a:ext cx="64715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FF0000"/>
                </a:solidFill>
                <a:latin typeface="Constantia"/>
                <a:cs typeface="Constantia"/>
              </a:rPr>
              <a:t>css() </a:t>
            </a: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- Sets or returns one or more style properties for the selected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4118686"/>
            <a:ext cx="954405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elements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3294" y="4524794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784857" y="4552988"/>
            <a:ext cx="514470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Syntax: 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css("propertyname"); 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&amp;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css("propertyname","value");</a:t>
            </a:r>
            <a:endParaRPr sz="1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object 49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8569452" cy="787908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7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8485632" cy="804672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3257550" cy="1066800"/>
          </a:xfrm>
          <a:prstGeom prst="rect">
            <a:avLst/>
          </a:prstGeom>
        </p:spPr>
      </p:pic>
      <p:pic>
        <p:nvPicPr>
          <p:cNvPr id="7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8350"/>
            <a:ext cx="3705225" cy="81915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09750"/>
            <a:ext cx="3505200" cy="771525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95350"/>
            <a:ext cx="3514725" cy="78105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750"/>
            <a:ext cx="6619875" cy="581025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14750"/>
            <a:ext cx="6067425" cy="581025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00550"/>
            <a:ext cx="662940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49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260592" cy="787908"/>
          </a:xfrm>
          <a:prstGeom prst="rect">
            <a:avLst/>
          </a:prstGeom>
        </p:spPr>
      </p:pic>
      <p:pic>
        <p:nvPicPr>
          <p:cNvPr id="7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7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6176772" cy="804672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3637788"/>
          </a:xfrm>
          <a:prstGeom prst="rect">
            <a:avLst/>
          </a:prstGeom>
        </p:spPr>
      </p:pic>
      <p:pic>
        <p:nvPicPr>
          <p:cNvPr id="7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740664"/>
            <a:ext cx="8279892" cy="4402836"/>
          </a:xfrm>
          <a:prstGeom prst="rect">
            <a:avLst/>
          </a:prstGeom>
        </p:spPr>
      </p:pic>
      <p:sp>
        <p:nvSpPr>
          <p:cNvPr id="497" name="object 497"/>
          <p:cNvSpPr/>
          <p:nvPr/>
        </p:nvSpPr>
        <p:spPr>
          <a:xfrm>
            <a:off x="457200" y="742950"/>
            <a:ext cx="8229600" cy="3505200"/>
          </a:xfrm>
          <a:custGeom>
            <a:avLst/>
            <a:gdLst/>
            <a:ahLst/>
            <a:cxnLst/>
            <a:rect l="l" t="t" r="r" b="b"/>
            <a:pathLst>
              <a:path w="8229600" h="3505200">
                <a:moveTo>
                  <a:pt x="0" y="35052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505200"/>
                </a:lnTo>
                <a:lnTo>
                  <a:pt x="0" y="350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44500" y="730250"/>
            <a:ext cx="8255000" cy="3530600"/>
          </a:xfrm>
          <a:custGeom>
            <a:avLst/>
            <a:gdLst/>
            <a:ahLst/>
            <a:cxnLst/>
            <a:rect l="l" t="t" r="r" b="b"/>
            <a:pathLst>
              <a:path w="8255000" h="3530600">
                <a:moveTo>
                  <a:pt x="12700" y="35179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517900"/>
                </a:lnTo>
                <a:lnTo>
                  <a:pt x="12700" y="35179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16132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57453"/>
            <a:ext cx="6519676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With jQuery, you can chain together actions/methods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467155"/>
            <a:ext cx="7415758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Chaining 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allows us to run multiple jQuery methods (on the same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962276"/>
            <a:ext cx="384918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element) within a single statement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2416061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2448089"/>
            <a:ext cx="6523403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This way, browsers do not have to find the same element(s) more than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836709"/>
            <a:ext cx="497738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once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271805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309517"/>
            <a:ext cx="7062902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To chain an action, you simply append the action to the previous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766997"/>
            <a:ext cx="200119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action using a dot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7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14750"/>
            <a:ext cx="5124450" cy="40005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295775"/>
            <a:ext cx="269557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object 49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309616" cy="890016"/>
          </a:xfrm>
          <a:prstGeom prst="rect">
            <a:avLst/>
          </a:prstGeom>
        </p:spPr>
      </p:pic>
      <p:sp>
        <p:nvSpPr>
          <p:cNvPr id="500" name="object 500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225796" cy="804672"/>
          </a:xfrm>
          <a:prstGeom prst="rect">
            <a:avLst/>
          </a:prstGeom>
        </p:spPr>
      </p:pic>
      <p:pic>
        <p:nvPicPr>
          <p:cNvPr id="7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7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" y="1298448"/>
            <a:ext cx="8468869" cy="3183636"/>
          </a:xfrm>
          <a:prstGeom prst="rect">
            <a:avLst/>
          </a:prstGeom>
        </p:spPr>
      </p:pic>
      <p:sp>
        <p:nvSpPr>
          <p:cNvPr id="501" name="object 501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94370"/>
            <a:ext cx="8054771" cy="3936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Using Callback functions with text(),(),val() &amp; attr()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2317311"/>
            <a:ext cx="2798989" cy="393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jQuery Animate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3140799"/>
            <a:ext cx="3308477" cy="3936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jQuery Dimensions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3963809"/>
            <a:ext cx="2322868" cy="3936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jQuery AJAX</a:t>
            </a:r>
            <a:endParaRPr sz="2700">
              <a:latin typeface="Constantia"/>
              <a:cs typeface="Constantia"/>
            </a:endParaRPr>
          </a:p>
        </p:txBody>
      </p:sp>
      <p:pic>
        <p:nvPicPr>
          <p:cNvPr id="7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7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7816596" cy="2729484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343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132153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onstantia"/>
                <a:cs typeface="Constantia"/>
              </a:rPr>
              <a:t>innerHTML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1783519"/>
            <a:ext cx="5216767" cy="202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002060"/>
                </a:solidFill>
                <a:latin typeface="Arial"/>
                <a:cs typeface="Arial"/>
              </a:rPr>
              <a:t>‡  </a:t>
            </a: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is useful for returning or replacing the content of HTML element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146215"/>
            <a:ext cx="274885" cy="1053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91894" y="2170150"/>
            <a:ext cx="6099806" cy="178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can be used to get or change any HTML element, including &lt;html&gt; and &lt;body&gt;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545461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576093"/>
            <a:ext cx="90159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2975541"/>
            <a:ext cx="274416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2999434"/>
            <a:ext cx="6338669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The JavaScript code to get the text from a &lt;p&gt; element with the id "intro" in HTML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3319500"/>
            <a:ext cx="1039884" cy="1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Constantia"/>
                <a:cs typeface="Constantia"/>
              </a:rPr>
              <a:t>document is: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63294" y="3658547"/>
            <a:ext cx="274416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691894" y="3682440"/>
            <a:ext cx="3992850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i="1" spc="10" dirty="0">
                <a:solidFill>
                  <a:srgbClr val="FF0000"/>
                </a:solidFill>
                <a:latin typeface="Constantia"/>
                <a:cs typeface="Constantia"/>
              </a:rPr>
              <a:t>txt=document.getElementById("intro").innerHTML ;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5864352" cy="890016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5783580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61588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095756"/>
            <a:ext cx="6423660" cy="389534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57200" y="1200150"/>
            <a:ext cx="8229600" cy="3429000"/>
          </a:xfrm>
          <a:custGeom>
            <a:avLst/>
            <a:gdLst/>
            <a:ahLst/>
            <a:cxnLst/>
            <a:rect l="l" t="t" r="r" b="b"/>
            <a:pathLst>
              <a:path w="8229600" h="3429000">
                <a:moveTo>
                  <a:pt x="0" y="3429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429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4500" y="1187450"/>
            <a:ext cx="8255000" cy="3454400"/>
          </a:xfrm>
          <a:custGeom>
            <a:avLst/>
            <a:gdLst/>
            <a:ahLst/>
            <a:cxnLst/>
            <a:rect l="l" t="t" r="r" b="b"/>
            <a:pathLst>
              <a:path w="8255000" h="3454400">
                <a:moveTo>
                  <a:pt x="12700" y="3441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41700"/>
                </a:lnTo>
                <a:lnTo>
                  <a:pt x="12700" y="3441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7427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88059"/>
            <a:ext cx="40283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Changing attribute of an HTML element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586611"/>
            <a:ext cx="997635" cy="259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Syntax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1905317"/>
            <a:ext cx="4409502" cy="216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  </a:t>
            </a: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document.getElementById(id).attribute=new value;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190099"/>
            <a:ext cx="1194297" cy="2595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509075"/>
            <a:ext cx="5191949" cy="216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  </a:t>
            </a: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document.getElementById("myImage").src = "landscape.jpg";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2801424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2835528"/>
            <a:ext cx="250512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Changing HTML Style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159617"/>
            <a:ext cx="998126" cy="2595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Syntax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3478593"/>
            <a:ext cx="4805045" cy="216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  </a:t>
            </a: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document.getElementById(id).style.property=new style 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763441"/>
            <a:ext cx="1194003" cy="259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4082148"/>
            <a:ext cx="4466526" cy="2160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  </a:t>
            </a: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document.getElementById("p2").style.color = "blue";</a:t>
            </a:r>
            <a:endParaRPr sz="1500">
              <a:latin typeface="Constantia"/>
              <a:cs typeface="Constantia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7412736" cy="89001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7328916" cy="804672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1120140"/>
            <a:ext cx="8026908" cy="333603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66761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92288"/>
            <a:ext cx="135350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Window Object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545966"/>
            <a:ext cx="215780" cy="827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564753"/>
            <a:ext cx="6026980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is the top level object in the JavaScript hierarchy. The Window object represents a browser window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1781873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1807400"/>
            <a:ext cx="156952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Document Object: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061062"/>
            <a:ext cx="216249" cy="829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079891"/>
            <a:ext cx="5332882" cy="1405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represents the entire HTML document and can be used to access all elements in a page.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279264"/>
            <a:ext cx="215780" cy="82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298051"/>
            <a:ext cx="6586043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The Document object is part of the Window object and is accessed through the </a:t>
            </a:r>
            <a:r>
              <a:rPr sz="1070" spc="10" dirty="0">
                <a:solidFill>
                  <a:srgbClr val="FF0000"/>
                </a:solidFill>
                <a:latin typeface="Constantia"/>
                <a:cs typeface="Constantia"/>
              </a:rPr>
              <a:t>window.document </a:t>
            </a: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property.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2515171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1539" y="2540698"/>
            <a:ext cx="144665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Navigator Object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2794376"/>
            <a:ext cx="215780" cy="82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2813163"/>
            <a:ext cx="6571969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is actually a JavaScript object, not an HTML DOM object that contains information about the client browser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8640" y="3030283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91539" y="3055810"/>
            <a:ext cx="124358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Screen Object: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06144" y="3309742"/>
            <a:ext cx="215780" cy="82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92606" y="3328529"/>
            <a:ext cx="7020914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is actually a JavaScript object, not an HTML DOM object that contains information about the client's display screen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8640" y="3545649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91539" y="3571176"/>
            <a:ext cx="131216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History Object: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3824904"/>
            <a:ext cx="215780" cy="82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3843692"/>
            <a:ext cx="3464258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is actually a JavaScript object, not an HTML DOM object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06144" y="4042836"/>
            <a:ext cx="215780" cy="82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292606" y="4061624"/>
            <a:ext cx="6081099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consists of an array of URLs. These URLs are the URLs the user has visited within a browser window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6144" y="4260804"/>
            <a:ext cx="216249" cy="829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292606" y="4279632"/>
            <a:ext cx="5040490" cy="1405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is part of the Window object and is accessed through the </a:t>
            </a:r>
            <a:r>
              <a:rPr sz="1070" spc="10" dirty="0">
                <a:solidFill>
                  <a:srgbClr val="FF0000"/>
                </a:solidFill>
                <a:latin typeface="Constantia"/>
                <a:cs typeface="Constantia"/>
              </a:rPr>
              <a:t>window.history </a:t>
            </a: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property.</a:t>
            </a:r>
            <a:endParaRPr sz="1000">
              <a:latin typeface="Constantia"/>
              <a:cs typeface="Constantia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3750564" cy="890016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3666744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1261871"/>
            <a:ext cx="8336280" cy="1705356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92" y="1150620"/>
            <a:ext cx="6297168" cy="1868424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09600" y="1352550"/>
            <a:ext cx="8229600" cy="1600200"/>
          </a:xfrm>
          <a:custGeom>
            <a:avLst/>
            <a:gdLst/>
            <a:ahLst/>
            <a:cxnLst/>
            <a:rect l="l" t="t" r="r" b="b"/>
            <a:pathLst>
              <a:path w="8229600" h="1600200">
                <a:moveTo>
                  <a:pt x="0" y="16002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16" y="1225296"/>
            <a:ext cx="6213348" cy="1787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194815"/>
            <a:ext cx="8147304" cy="3948684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403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208772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FF0000"/>
                </a:solidFill>
                <a:latin typeface="Constantia"/>
                <a:cs typeface="Constantia"/>
              </a:rPr>
              <a:t>Script Languages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65503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96135"/>
            <a:ext cx="372435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are subset of programming languages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332101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362733"/>
            <a:ext cx="70239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are not compiled to machine code by the user. Rather, another program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774213"/>
            <a:ext cx="6551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called the interpreter, runs the program and simulates its behavior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209909"/>
            <a:ext cx="352284" cy="1350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240582"/>
            <a:ext cx="5731317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are intended to be very fast to learn and write in programs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676574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707206"/>
            <a:ext cx="51812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There are two groups of script languages on the web: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4115676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4141203"/>
            <a:ext cx="362273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Client Side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and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Server Side Script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languages</a:t>
            </a:r>
            <a:endParaRPr sz="1500">
              <a:latin typeface="Constantia"/>
              <a:cs typeface="Constantia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4504944" cy="89001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4416552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50620"/>
            <a:ext cx="8356092" cy="399288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12291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42923"/>
            <a:ext cx="19046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onstantia"/>
                <a:cs typeface="Constantia"/>
              </a:rPr>
              <a:t>Client Side Script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02625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28152"/>
            <a:ext cx="718572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refers to the 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class of computer programs on the web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that are executed client-side, by the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025586"/>
            <a:ext cx="502501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user's web browser, instead of server-side (on the web server)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342959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368486"/>
            <a:ext cx="727011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is an important part of the 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Dynamic HTML (DHTML)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concept, enabling web pages to be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665666"/>
            <a:ext cx="666235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scripted; that is, to have different and changing content depending on user input,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962846"/>
            <a:ext cx="572300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environmental conditions (such as the time of day), or other variables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280204"/>
            <a:ext cx="293648" cy="112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305771"/>
            <a:ext cx="6694265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are 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not allowed to access the user's computer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beyond the web browser application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623373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3648900"/>
            <a:ext cx="688657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put less stress on the server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because they don’t require processing on the server once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946131"/>
            <a:ext cx="1656207" cy="190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they’re downloaded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4263809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4289336"/>
            <a:ext cx="258660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Examples: JavaScript, VB script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7019544" cy="89001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6935724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367284"/>
            <a:ext cx="5814060" cy="806196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379476"/>
            <a:ext cx="5728716" cy="722376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071371"/>
            <a:ext cx="7677911" cy="4072128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63020"/>
            <a:ext cx="487850" cy="187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05497"/>
            <a:ext cx="1552627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F0000"/>
                </a:solidFill>
                <a:latin typeface="Constantia"/>
                <a:cs typeface="Constantia"/>
              </a:rPr>
              <a:t>JavaScript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25566"/>
            <a:ext cx="4279078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a client side scripting language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2395796"/>
            <a:ext cx="6779904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an interpreted language (means that scripts execute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936088"/>
            <a:ext cx="410138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without preliminary compilation)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3468946"/>
            <a:ext cx="6179172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was designed to add interactivity to HTML pages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4038973"/>
            <a:ext cx="5901674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usually embedded directly into HTML pages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313932" cy="890016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231636" cy="804672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790188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095756"/>
            <a:ext cx="7921752" cy="40477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457200" y="1200150"/>
            <a:ext cx="8229600" cy="3657600"/>
          </a:xfrm>
          <a:custGeom>
            <a:avLst/>
            <a:gdLst/>
            <a:ahLst/>
            <a:cxnLst/>
            <a:rect l="l" t="t" r="r" b="b"/>
            <a:pathLst>
              <a:path w="8229600" h="3657600">
                <a:moveTo>
                  <a:pt x="0" y="36576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65760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4500" y="1187450"/>
            <a:ext cx="8255000" cy="3683000"/>
          </a:xfrm>
          <a:custGeom>
            <a:avLst/>
            <a:gdLst/>
            <a:ahLst/>
            <a:cxnLst/>
            <a:rect l="l" t="t" r="r" b="b"/>
            <a:pathLst>
              <a:path w="8255000" h="3683000">
                <a:moveTo>
                  <a:pt x="12700" y="36703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670300"/>
                </a:lnTo>
                <a:lnTo>
                  <a:pt x="12700" y="3670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7427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88059"/>
            <a:ext cx="7217690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With the help of the </a:t>
            </a:r>
            <a:r>
              <a:rPr sz="1770" spc="10" dirty="0">
                <a:solidFill>
                  <a:srgbClr val="FF0000"/>
                </a:solidFill>
                <a:latin typeface="Constantia"/>
                <a:cs typeface="Constantia"/>
              </a:rPr>
              <a:t>DOM</a:t>
            </a: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, JavaScript gets all the power it needs to create</a:t>
            </a:r>
            <a:endParaRPr sz="17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dynamic HTML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50453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75980"/>
            <a:ext cx="423691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put dynamic text into an HTML page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124758"/>
            <a:ext cx="293648" cy="112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150325"/>
            <a:ext cx="4235866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change attributes of HTML elements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39934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424874"/>
            <a:ext cx="425996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change CSS styles of HTML elements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67366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699194"/>
            <a:ext cx="50844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remove existing HTML elements and attributes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94798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973514"/>
            <a:ext cx="449046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add new HTML elements and attributes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222292"/>
            <a:ext cx="293648" cy="112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247859"/>
            <a:ext cx="4868767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react to all existing HTML events in the page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496881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522408"/>
            <a:ext cx="358121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be used to validate form data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06144" y="3771252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92606" y="3796779"/>
            <a:ext cx="429196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be used to detect the visitor's browser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4045572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4071099"/>
            <a:ext cx="3292983" cy="190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be used to create cookies 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4319927"/>
            <a:ext cx="293648" cy="112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4345495"/>
            <a:ext cx="437897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etc...</a:t>
            </a:r>
            <a:endParaRPr sz="1500">
              <a:latin typeface="Constantia"/>
              <a:cs typeface="Constantia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579364" cy="890016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495544" cy="804672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175003"/>
            <a:ext cx="7493507" cy="3968496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6652"/>
            <a:ext cx="487850" cy="187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409129"/>
            <a:ext cx="6687264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You can place any number of scripts in an HTML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942529"/>
            <a:ext cx="1479084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document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509906"/>
            <a:ext cx="3682079" cy="3594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F0000"/>
                </a:solidFill>
                <a:latin typeface="Arial"/>
                <a:cs typeface="Arial"/>
              </a:rPr>
              <a:t>‡ 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JavaScript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can be placed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3095566"/>
            <a:ext cx="2453516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in the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&lt;head&gt;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tag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3632065"/>
            <a:ext cx="2464183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in the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&lt;body&gt;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tag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4168818"/>
            <a:ext cx="2195477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in external files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2584704" cy="890016"/>
          </a:xfrm>
          <a:prstGeom prst="rect">
            <a:avLst/>
          </a:prstGeom>
        </p:spPr>
      </p:pic>
      <p:sp>
        <p:nvSpPr>
          <p:cNvPr id="2" name="object 8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2500884" cy="804672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082040"/>
            <a:ext cx="4858512" cy="3860291"/>
          </a:xfrm>
          <a:prstGeom prst="rect">
            <a:avLst/>
          </a:prstGeom>
        </p:spPr>
      </p:pic>
      <p:sp>
        <p:nvSpPr>
          <p:cNvPr id="3" name="object 9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10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548640" y="125778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299058"/>
            <a:ext cx="107847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DHTML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48640" y="1660118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1539" y="1701394"/>
            <a:ext cx="1284018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The DOM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8640" y="2062434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91539" y="2103755"/>
            <a:ext cx="2118266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Script Languages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48640" y="2465044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91539" y="2506320"/>
            <a:ext cx="314193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Introduction to Javascript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6144" y="2858821"/>
            <a:ext cx="1577580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What is JS?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06144" y="3224561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292606" y="3262273"/>
            <a:ext cx="2850195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What can a Javascript do?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006144" y="359059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292606" y="3628262"/>
            <a:ext cx="245028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Embedding Javascript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06144" y="3956406"/>
            <a:ext cx="4049439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Javascript programming Elements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8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124700" cy="890016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040880" cy="804672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173480"/>
            <a:ext cx="8388096" cy="3970020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0678"/>
            <a:ext cx="5118505" cy="345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‡ 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JavaScript in &lt;head&gt; and/or &lt;body&gt;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63294" y="1883859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91894" y="1911020"/>
            <a:ext cx="658347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In HTML, JavaScript code must be inserted between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&lt;script&gt;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and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&lt;/script&gt;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91894" y="2252650"/>
            <a:ext cx="40558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tags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2615633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2642794"/>
            <a:ext cx="684874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Scripts that are defined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outside of a function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will be executed while the page is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984170"/>
            <a:ext cx="75502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loading.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347407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3374568"/>
            <a:ext cx="591129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Scripts that are defined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in a function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are executed when "asked" for.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3737602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3764763"/>
            <a:ext cx="634590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Placing scripts at the bottom of 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&lt;body&gt;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element improves page load,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691894" y="4106139"/>
            <a:ext cx="488528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because HTML display is not blocked by scripts loading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143000" y="4347680"/>
            <a:ext cx="7086600" cy="738670"/>
          </a:xfrm>
          <a:custGeom>
            <a:avLst/>
            <a:gdLst/>
            <a:ahLst/>
            <a:cxnLst/>
            <a:rect l="l" t="t" r="r" b="b"/>
            <a:pathLst>
              <a:path w="7086600" h="738670">
                <a:moveTo>
                  <a:pt x="0" y="738670"/>
                </a:moveTo>
                <a:lnTo>
                  <a:pt x="0" y="0"/>
                </a:lnTo>
                <a:lnTo>
                  <a:pt x="7086600" y="0"/>
                </a:lnTo>
                <a:lnTo>
                  <a:pt x="7086600" y="738670"/>
                </a:lnTo>
                <a:lnTo>
                  <a:pt x="0" y="738670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3950" y="4328630"/>
            <a:ext cx="7124700" cy="776770"/>
          </a:xfrm>
          <a:custGeom>
            <a:avLst/>
            <a:gdLst/>
            <a:ahLst/>
            <a:cxnLst/>
            <a:rect l="l" t="t" r="r" b="b"/>
            <a:pathLst>
              <a:path w="7124700" h="776770">
                <a:moveTo>
                  <a:pt x="19050" y="757720"/>
                </a:moveTo>
                <a:lnTo>
                  <a:pt x="19050" y="19050"/>
                </a:lnTo>
                <a:lnTo>
                  <a:pt x="7105650" y="19050"/>
                </a:lnTo>
                <a:lnTo>
                  <a:pt x="7105650" y="757720"/>
                </a:lnTo>
                <a:lnTo>
                  <a:pt x="19050" y="757720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1234744" y="4429763"/>
            <a:ext cx="87782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34744" y="4856788"/>
            <a:ext cx="975360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8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124700" cy="890016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040880" cy="804672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1152144"/>
            <a:ext cx="7077456" cy="3991356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07840"/>
            <a:ext cx="333051" cy="1276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36839"/>
            <a:ext cx="2401695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solidFill>
                  <a:srgbClr val="FF0000"/>
                </a:solidFill>
                <a:latin typeface="Constantia"/>
                <a:cs typeface="Constantia"/>
              </a:rPr>
              <a:t>External JavaScript File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682813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08340"/>
            <a:ext cx="566947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are practical when the same code is used in many different web pages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025713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051240"/>
            <a:ext cx="184823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have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.js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file extentions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36886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394394"/>
            <a:ext cx="373475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External scripts cannot contain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&lt;script&gt;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tags.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71176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737294"/>
            <a:ext cx="604062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You can place an external script reference in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&lt;head&gt;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or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&lt;body&gt;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as you like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05466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080194"/>
            <a:ext cx="469106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Placing JavaScripts in external files has some advantages: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3385698"/>
            <a:ext cx="253307" cy="97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3407753"/>
            <a:ext cx="203139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It separates HTML and code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63294" y="3682878"/>
            <a:ext cx="253307" cy="97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691894" y="3704933"/>
            <a:ext cx="416928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It makes HTML and JavaScript easier to read and maintain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63294" y="3980109"/>
            <a:ext cx="253307" cy="971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91894" y="4002164"/>
            <a:ext cx="337923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Cached JavaScript files can speed up page loads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63294" y="4277324"/>
            <a:ext cx="253776" cy="972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91894" y="4299420"/>
            <a:ext cx="134885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295400" y="4248137"/>
            <a:ext cx="6248400" cy="738670"/>
          </a:xfrm>
          <a:custGeom>
            <a:avLst/>
            <a:gdLst/>
            <a:ahLst/>
            <a:cxnLst/>
            <a:rect l="l" t="t" r="r" b="b"/>
            <a:pathLst>
              <a:path w="6248400" h="738670">
                <a:moveTo>
                  <a:pt x="0" y="738670"/>
                </a:moveTo>
                <a:lnTo>
                  <a:pt x="0" y="0"/>
                </a:lnTo>
                <a:lnTo>
                  <a:pt x="6248400" y="0"/>
                </a:lnTo>
                <a:lnTo>
                  <a:pt x="6248400" y="738670"/>
                </a:lnTo>
                <a:lnTo>
                  <a:pt x="0" y="738670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76350" y="4229087"/>
            <a:ext cx="6286500" cy="776770"/>
          </a:xfrm>
          <a:custGeom>
            <a:avLst/>
            <a:gdLst/>
            <a:ahLst/>
            <a:cxnLst/>
            <a:rect l="l" t="t" r="r" b="b"/>
            <a:pathLst>
              <a:path w="6286500" h="776770">
                <a:moveTo>
                  <a:pt x="19050" y="757720"/>
                </a:moveTo>
                <a:lnTo>
                  <a:pt x="19050" y="19050"/>
                </a:lnTo>
                <a:lnTo>
                  <a:pt x="6267450" y="19050"/>
                </a:lnTo>
                <a:lnTo>
                  <a:pt x="6267450" y="757720"/>
                </a:lnTo>
                <a:lnTo>
                  <a:pt x="19050" y="757720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1387094" y="4330172"/>
            <a:ext cx="682752" cy="178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387094" y="4757119"/>
            <a:ext cx="78028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" y="445008"/>
            <a:ext cx="8246364" cy="722376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" y="457200"/>
            <a:ext cx="8161020" cy="640080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194815"/>
            <a:ext cx="4625340" cy="949452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403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394538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Not all browsers support JavaScript.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47283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74444"/>
            <a:ext cx="314070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E.g. NN1, IE2, character-based lynx.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143000" y="2266975"/>
            <a:ext cx="6248400" cy="2117471"/>
          </a:xfrm>
          <a:custGeom>
            <a:avLst/>
            <a:gdLst/>
            <a:ahLst/>
            <a:cxnLst/>
            <a:rect l="l" t="t" r="r" b="b"/>
            <a:pathLst>
              <a:path w="6248400" h="2117471">
                <a:moveTo>
                  <a:pt x="0" y="2117471"/>
                </a:moveTo>
                <a:lnTo>
                  <a:pt x="0" y="0"/>
                </a:lnTo>
                <a:lnTo>
                  <a:pt x="6248400" y="0"/>
                </a:lnTo>
                <a:lnTo>
                  <a:pt x="6248400" y="2117471"/>
                </a:lnTo>
                <a:lnTo>
                  <a:pt x="0" y="2117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23950" y="2247925"/>
            <a:ext cx="6286500" cy="2155571"/>
          </a:xfrm>
          <a:custGeom>
            <a:avLst/>
            <a:gdLst/>
            <a:ahLst/>
            <a:cxnLst/>
            <a:rect l="l" t="t" r="r" b="b"/>
            <a:pathLst>
              <a:path w="6286500" h="2155571">
                <a:moveTo>
                  <a:pt x="19050" y="2136521"/>
                </a:moveTo>
                <a:lnTo>
                  <a:pt x="19050" y="19050"/>
                </a:lnTo>
                <a:lnTo>
                  <a:pt x="6267450" y="19050"/>
                </a:lnTo>
                <a:lnTo>
                  <a:pt x="6267450" y="2136521"/>
                </a:lnTo>
                <a:lnTo>
                  <a:pt x="19050" y="2136521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34744" y="2348589"/>
            <a:ext cx="3044825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&lt;script </a:t>
            </a:r>
            <a:r>
              <a:rPr sz="1400" spc="10" dirty="0">
                <a:solidFill>
                  <a:srgbClr val="FF3300"/>
                </a:solidFill>
                <a:latin typeface="Consolas"/>
                <a:cs typeface="Consolas"/>
              </a:rPr>
              <a:t>language</a:t>
            </a:r>
            <a:r>
              <a:rPr sz="1400" spc="10" dirty="0"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9933"/>
                </a:solidFill>
                <a:latin typeface="Consolas"/>
                <a:cs typeface="Consolas"/>
              </a:rPr>
              <a:t>‚</a:t>
            </a:r>
            <a:r>
              <a:rPr sz="1400" spc="10" dirty="0">
                <a:solidFill>
                  <a:srgbClr val="00FF00"/>
                </a:solidFill>
                <a:latin typeface="Consolas"/>
                <a:cs typeface="Consolas"/>
              </a:rPr>
              <a:t>JavaScript</a:t>
            </a:r>
            <a:r>
              <a:rPr sz="1400" spc="10" dirty="0">
                <a:solidFill>
                  <a:srgbClr val="FF9933"/>
                </a:solidFill>
                <a:latin typeface="Consolas"/>
                <a:cs typeface="Consolas"/>
              </a:rPr>
              <a:t>‛</a:t>
            </a: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2604621"/>
            <a:ext cx="2846175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&lt;!--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begin hiding JavaScript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246630" y="2860653"/>
            <a:ext cx="304432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document.write(‘Hello World’);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3116939"/>
            <a:ext cx="2555671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End hiding JavaScript </a:t>
            </a: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--&gt;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34744" y="3372971"/>
            <a:ext cx="975360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34744" y="3629003"/>
            <a:ext cx="1075436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&lt;noscript&gt;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26362" y="3885086"/>
            <a:ext cx="4127293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Your browser does not support JavaScript.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34744" y="4141118"/>
            <a:ext cx="1172972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00"/>
                </a:solidFill>
                <a:latin typeface="Consolas"/>
                <a:cs typeface="Consolas"/>
              </a:rPr>
              <a:t>&lt;/noscript&gt;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239256" cy="890016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158484" cy="804672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7566660" cy="3951732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343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500425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JavaScript statements are separated by </a:t>
            </a:r>
            <a:r>
              <a:rPr sz="1740" spc="10" dirty="0">
                <a:solidFill>
                  <a:srgbClr val="FF0000"/>
                </a:solidFill>
                <a:latin typeface="Constantia"/>
                <a:cs typeface="Constantia"/>
              </a:rPr>
              <a:t>semicolons</a:t>
            </a: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819783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850415"/>
            <a:ext cx="37229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JavaScript is a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case-sensitive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language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2286111"/>
            <a:ext cx="352284" cy="1350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2316784"/>
            <a:ext cx="2111764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JavaScript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comments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725483"/>
            <a:ext cx="293179" cy="1123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751010"/>
            <a:ext cx="195719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002060"/>
                </a:solidFill>
                <a:latin typeface="Constantia"/>
                <a:cs typeface="Constantia"/>
              </a:rPr>
              <a:t>// Single Line Comment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114357"/>
            <a:ext cx="293179" cy="1123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139884"/>
            <a:ext cx="199243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002060"/>
                </a:solidFill>
                <a:latin typeface="Constantia"/>
                <a:cs typeface="Constantia"/>
              </a:rPr>
              <a:t>/* Multi line comment*/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353021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1539" y="3560851"/>
            <a:ext cx="68554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JavaScript ignores spaces, tabs, and newlines that appear in JavaScript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91539" y="3972382"/>
            <a:ext cx="1049959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programs.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0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500371" cy="890016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416552" cy="804672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171956"/>
            <a:ext cx="8455152" cy="3971544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1602"/>
            <a:ext cx="429214" cy="1645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8974"/>
            <a:ext cx="775238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JavaScript does NOT have any built-in print or display functions.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888050"/>
            <a:ext cx="4047423" cy="31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FF0000"/>
                </a:solidFill>
                <a:latin typeface="Arial"/>
                <a:cs typeface="Arial"/>
              </a:rPr>
              <a:t>‡  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JavaScript Display Possibilities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2408232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442336"/>
            <a:ext cx="504969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"display" data in different ways: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880740"/>
            <a:ext cx="4842840" cy="259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Writing into an alert box, using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window.alert()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3319637"/>
            <a:ext cx="5692051" cy="2595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Writing into the HTML output using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document.write()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758869"/>
            <a:ext cx="5253254" cy="259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Writing into an HTML element, using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innerHTML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4198086"/>
            <a:ext cx="5490008" cy="259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 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Writing into the browser console, using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console.log()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367284"/>
            <a:ext cx="7903464" cy="806196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379476"/>
            <a:ext cx="7818119" cy="722376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4171188" cy="352806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147571"/>
            <a:ext cx="4329684" cy="3995928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457200" y="1200162"/>
            <a:ext cx="4038600" cy="3394455"/>
          </a:xfrm>
          <a:custGeom>
            <a:avLst/>
            <a:gdLst/>
            <a:ahLst/>
            <a:cxnLst/>
            <a:rect l="l" t="t" r="r" b="b"/>
            <a:pathLst>
              <a:path w="4038600" h="3394455">
                <a:moveTo>
                  <a:pt x="0" y="3394456"/>
                </a:moveTo>
                <a:lnTo>
                  <a:pt x="0" y="0"/>
                </a:lnTo>
                <a:lnTo>
                  <a:pt x="4038600" y="0"/>
                </a:lnTo>
                <a:lnTo>
                  <a:pt x="4038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4500" y="1187462"/>
            <a:ext cx="4064000" cy="3419855"/>
          </a:xfrm>
          <a:custGeom>
            <a:avLst/>
            <a:gdLst/>
            <a:ahLst/>
            <a:cxnLst/>
            <a:rect l="l" t="t" r="r" b="b"/>
            <a:pathLst>
              <a:path w="4064000" h="3419855">
                <a:moveTo>
                  <a:pt x="12700" y="3407156"/>
                </a:moveTo>
                <a:lnTo>
                  <a:pt x="12700" y="12700"/>
                </a:lnTo>
                <a:lnTo>
                  <a:pt x="4051300" y="12700"/>
                </a:lnTo>
                <a:lnTo>
                  <a:pt x="4051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21640"/>
            <a:ext cx="376504" cy="26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64590"/>
            <a:ext cx="306307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For testing purposes, it is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800454"/>
            <a:ext cx="215918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convenient to use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236343"/>
            <a:ext cx="2269003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document.write():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2696542"/>
            <a:ext cx="376504" cy="26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2739492"/>
            <a:ext cx="356828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Using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document.write()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after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3175381"/>
            <a:ext cx="3364600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an HTML document is fully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3611474"/>
            <a:ext cx="259453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loaded, will delete all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4047389"/>
            <a:ext cx="187889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existing HTML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5105400" y="1428750"/>
            <a:ext cx="2971800" cy="2246757"/>
          </a:xfrm>
          <a:custGeom>
            <a:avLst/>
            <a:gdLst/>
            <a:ahLst/>
            <a:cxnLst/>
            <a:rect l="l" t="t" r="r" b="b"/>
            <a:pathLst>
              <a:path w="2971800" h="2246757">
                <a:moveTo>
                  <a:pt x="0" y="2246757"/>
                </a:moveTo>
                <a:lnTo>
                  <a:pt x="0" y="0"/>
                </a:lnTo>
                <a:lnTo>
                  <a:pt x="2971800" y="0"/>
                </a:lnTo>
                <a:lnTo>
                  <a:pt x="2971800" y="2246757"/>
                </a:lnTo>
                <a:lnTo>
                  <a:pt x="0" y="2246757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86350" y="1409700"/>
            <a:ext cx="3009900" cy="2284857"/>
          </a:xfrm>
          <a:custGeom>
            <a:avLst/>
            <a:gdLst/>
            <a:ahLst/>
            <a:cxnLst/>
            <a:rect l="l" t="t" r="r" b="b"/>
            <a:pathLst>
              <a:path w="3009900" h="2284857">
                <a:moveTo>
                  <a:pt x="19050" y="2265807"/>
                </a:moveTo>
                <a:lnTo>
                  <a:pt x="19050" y="19050"/>
                </a:lnTo>
                <a:lnTo>
                  <a:pt x="2990850" y="19050"/>
                </a:lnTo>
                <a:lnTo>
                  <a:pt x="2990850" y="2265807"/>
                </a:lnTo>
                <a:lnTo>
                  <a:pt x="19050" y="2265807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5197729" y="1510135"/>
            <a:ext cx="682751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97729" y="1936855"/>
            <a:ext cx="2649653" cy="392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&lt;h1&gt;My First Web Page&lt;/h1&gt;</a:t>
            </a:r>
            <a:endParaRPr sz="14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&lt;p&gt;My first paragraph.&lt;/p&gt;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197729" y="2577189"/>
            <a:ext cx="877824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197729" y="3003909"/>
            <a:ext cx="97535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197729" y="3430883"/>
            <a:ext cx="780288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11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8162544" cy="890016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8074152" cy="804672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3256788" cy="3528060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1" y="1213104"/>
            <a:ext cx="3567684" cy="2253995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457200" y="1200162"/>
            <a:ext cx="3124200" cy="3394455"/>
          </a:xfrm>
          <a:custGeom>
            <a:avLst/>
            <a:gdLst/>
            <a:ahLst/>
            <a:cxnLst/>
            <a:rect l="l" t="t" r="r" b="b"/>
            <a:pathLst>
              <a:path w="3124200" h="3394455">
                <a:moveTo>
                  <a:pt x="0" y="3394456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44500" y="1187462"/>
            <a:ext cx="3149600" cy="3419855"/>
          </a:xfrm>
          <a:custGeom>
            <a:avLst/>
            <a:gdLst/>
            <a:ahLst/>
            <a:cxnLst/>
            <a:rect l="l" t="t" r="r" b="b"/>
            <a:pathLst>
              <a:path w="3149600" h="3419855">
                <a:moveTo>
                  <a:pt x="12700" y="3407156"/>
                </a:moveTo>
                <a:lnTo>
                  <a:pt x="12700" y="12700"/>
                </a:lnTo>
                <a:lnTo>
                  <a:pt x="3136900" y="12700"/>
                </a:lnTo>
                <a:lnTo>
                  <a:pt x="31369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26766"/>
            <a:ext cx="2999602" cy="4695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Arial"/>
                <a:cs typeface="Arial"/>
              </a:rPr>
              <a:t>• 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You can use an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2220975"/>
            <a:ext cx="2062425" cy="407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0000"/>
                </a:solidFill>
                <a:latin typeface="Constantia"/>
                <a:cs typeface="Constantia"/>
              </a:rPr>
              <a:t>alert 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box to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2952978"/>
            <a:ext cx="2284788" cy="4069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display data:</a:t>
            </a:r>
            <a:endParaRPr sz="3200">
              <a:latin typeface="Constantia"/>
              <a:cs typeface="Constantia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4724400" y="1504950"/>
            <a:ext cx="2971800" cy="2246757"/>
          </a:xfrm>
          <a:custGeom>
            <a:avLst/>
            <a:gdLst/>
            <a:ahLst/>
            <a:cxnLst/>
            <a:rect l="l" t="t" r="r" b="b"/>
            <a:pathLst>
              <a:path w="2971800" h="2246757">
                <a:moveTo>
                  <a:pt x="0" y="2246757"/>
                </a:moveTo>
                <a:lnTo>
                  <a:pt x="0" y="0"/>
                </a:lnTo>
                <a:lnTo>
                  <a:pt x="2971800" y="0"/>
                </a:lnTo>
                <a:lnTo>
                  <a:pt x="2971800" y="2246757"/>
                </a:lnTo>
                <a:lnTo>
                  <a:pt x="0" y="2246757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705350" y="1485900"/>
            <a:ext cx="3009900" cy="2284857"/>
          </a:xfrm>
          <a:custGeom>
            <a:avLst/>
            <a:gdLst/>
            <a:ahLst/>
            <a:cxnLst/>
            <a:rect l="l" t="t" r="r" b="b"/>
            <a:pathLst>
              <a:path w="3009900" h="2284857">
                <a:moveTo>
                  <a:pt x="19050" y="2265807"/>
                </a:moveTo>
                <a:lnTo>
                  <a:pt x="19050" y="19050"/>
                </a:lnTo>
                <a:lnTo>
                  <a:pt x="2990850" y="19050"/>
                </a:lnTo>
                <a:lnTo>
                  <a:pt x="2990850" y="2265807"/>
                </a:lnTo>
                <a:lnTo>
                  <a:pt x="19050" y="2265807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4816729" y="1586335"/>
            <a:ext cx="682751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816729" y="2013055"/>
            <a:ext cx="2649655" cy="391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&lt;h1&gt;My First Web Page&lt;/h1&gt;</a:t>
            </a:r>
            <a:endParaRPr sz="14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&lt;p&gt;My first paragraph.&lt;/p&gt;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816729" y="2653389"/>
            <a:ext cx="877824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816729" y="3080109"/>
            <a:ext cx="97535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816729" y="3507083"/>
            <a:ext cx="780288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11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335012" cy="890016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251192" cy="804672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4323588" cy="3528060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1213103"/>
            <a:ext cx="4395215" cy="3930396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457200" y="1200162"/>
            <a:ext cx="4191000" cy="3394455"/>
          </a:xfrm>
          <a:custGeom>
            <a:avLst/>
            <a:gdLst/>
            <a:ahLst/>
            <a:cxnLst/>
            <a:rect l="l" t="t" r="r" b="b"/>
            <a:pathLst>
              <a:path w="4191000" h="3394455">
                <a:moveTo>
                  <a:pt x="0" y="3394456"/>
                </a:moveTo>
                <a:lnTo>
                  <a:pt x="0" y="0"/>
                </a:lnTo>
                <a:lnTo>
                  <a:pt x="4191000" y="0"/>
                </a:lnTo>
                <a:lnTo>
                  <a:pt x="41910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4500" y="1187462"/>
            <a:ext cx="4216400" cy="3419855"/>
          </a:xfrm>
          <a:custGeom>
            <a:avLst/>
            <a:gdLst/>
            <a:ahLst/>
            <a:cxnLst/>
            <a:rect l="l" t="t" r="r" b="b"/>
            <a:pathLst>
              <a:path w="4216400" h="3419855">
                <a:moveTo>
                  <a:pt x="12700" y="3407156"/>
                </a:moveTo>
                <a:lnTo>
                  <a:pt x="12700" y="12700"/>
                </a:lnTo>
                <a:lnTo>
                  <a:pt x="4203700" y="12700"/>
                </a:lnTo>
                <a:lnTo>
                  <a:pt x="42037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29207"/>
            <a:ext cx="3320250" cy="4671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3200" spc="10" dirty="0">
                <a:solidFill>
                  <a:srgbClr val="FF0000"/>
                </a:solidFill>
                <a:latin typeface="Constantia"/>
                <a:cs typeface="Constantia"/>
              </a:rPr>
              <a:t>innerHTML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2220975"/>
            <a:ext cx="3475968" cy="407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property defines an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2952978"/>
            <a:ext cx="2773892" cy="4069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HTML element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3684549"/>
            <a:ext cx="1450220" cy="4069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content</a:t>
            </a:r>
            <a:endParaRPr sz="3200">
              <a:latin typeface="Constantia"/>
              <a:cs typeface="Constantia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5029200" y="1504912"/>
            <a:ext cx="3352800" cy="3108579"/>
          </a:xfrm>
          <a:custGeom>
            <a:avLst/>
            <a:gdLst/>
            <a:ahLst/>
            <a:cxnLst/>
            <a:rect l="l" t="t" r="r" b="b"/>
            <a:pathLst>
              <a:path w="3352800" h="3108579">
                <a:moveTo>
                  <a:pt x="0" y="3108579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3108579"/>
                </a:lnTo>
                <a:lnTo>
                  <a:pt x="0" y="3108579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10150" y="1485862"/>
            <a:ext cx="3390900" cy="3146679"/>
          </a:xfrm>
          <a:custGeom>
            <a:avLst/>
            <a:gdLst/>
            <a:ahLst/>
            <a:cxnLst/>
            <a:rect l="l" t="t" r="r" b="b"/>
            <a:pathLst>
              <a:path w="3390900" h="3146679">
                <a:moveTo>
                  <a:pt x="19050" y="3127629"/>
                </a:moveTo>
                <a:lnTo>
                  <a:pt x="19050" y="19050"/>
                </a:lnTo>
                <a:lnTo>
                  <a:pt x="3371850" y="19050"/>
                </a:lnTo>
                <a:lnTo>
                  <a:pt x="3371850" y="3127629"/>
                </a:lnTo>
                <a:lnTo>
                  <a:pt x="19050" y="3127629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121529" y="1586335"/>
            <a:ext cx="682751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16601" y="2013055"/>
            <a:ext cx="255265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&lt;p&gt;My First Paragraph&lt;/p&gt;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16601" y="2440029"/>
            <a:ext cx="1765781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&lt;p id="demo"&gt;&lt;/p&gt;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121529" y="2866749"/>
            <a:ext cx="87782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121529" y="3293723"/>
            <a:ext cx="3240614" cy="391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document.getElementById("demo").</a:t>
            </a:r>
            <a:endParaRPr sz="14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innerHTML = ‚Hello there‛;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21529" y="3933854"/>
            <a:ext cx="97535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21529" y="4360879"/>
            <a:ext cx="78028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641336" cy="890016"/>
          </a:xfrm>
          <a:prstGeom prst="rect">
            <a:avLst/>
          </a:prstGeom>
        </p:spPr>
      </p:pic>
      <p:sp>
        <p:nvSpPr>
          <p:cNvPr id="125" name="object 125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557516" cy="804672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4323588" cy="352806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146048"/>
            <a:ext cx="4197096" cy="3422903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457200" y="1200162"/>
            <a:ext cx="4191000" cy="3394455"/>
          </a:xfrm>
          <a:custGeom>
            <a:avLst/>
            <a:gdLst/>
            <a:ahLst/>
            <a:cxnLst/>
            <a:rect l="l" t="t" r="r" b="b"/>
            <a:pathLst>
              <a:path w="4191000" h="3394455">
                <a:moveTo>
                  <a:pt x="0" y="3394456"/>
                </a:moveTo>
                <a:lnTo>
                  <a:pt x="0" y="0"/>
                </a:lnTo>
                <a:lnTo>
                  <a:pt x="4191000" y="0"/>
                </a:lnTo>
                <a:lnTo>
                  <a:pt x="41910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44500" y="1187462"/>
            <a:ext cx="4216400" cy="3419855"/>
          </a:xfrm>
          <a:custGeom>
            <a:avLst/>
            <a:gdLst/>
            <a:ahLst/>
            <a:cxnLst/>
            <a:rect l="l" t="t" r="r" b="b"/>
            <a:pathLst>
              <a:path w="4216400" h="3419855">
                <a:moveTo>
                  <a:pt x="12700" y="3407156"/>
                </a:moveTo>
                <a:lnTo>
                  <a:pt x="12700" y="12700"/>
                </a:lnTo>
                <a:lnTo>
                  <a:pt x="4203700" y="12700"/>
                </a:lnTo>
                <a:lnTo>
                  <a:pt x="42037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33258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0173"/>
            <a:ext cx="3388327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In your browser, you can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875473"/>
            <a:ext cx="2892635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use the 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console.log()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371027"/>
            <a:ext cx="3196547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method to display data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876524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917800"/>
            <a:ext cx="2518394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Activate the browser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3353918"/>
            <a:ext cx="260791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console with F12, and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789833"/>
            <a:ext cx="274401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select "Console" in the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4225773"/>
            <a:ext cx="838986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menu.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5334000" y="1581150"/>
            <a:ext cx="2971800" cy="2246757"/>
          </a:xfrm>
          <a:custGeom>
            <a:avLst/>
            <a:gdLst/>
            <a:ahLst/>
            <a:cxnLst/>
            <a:rect l="l" t="t" r="r" b="b"/>
            <a:pathLst>
              <a:path w="2971800" h="2246757">
                <a:moveTo>
                  <a:pt x="0" y="2246757"/>
                </a:moveTo>
                <a:lnTo>
                  <a:pt x="0" y="0"/>
                </a:lnTo>
                <a:lnTo>
                  <a:pt x="2971800" y="0"/>
                </a:lnTo>
                <a:lnTo>
                  <a:pt x="2971800" y="2246757"/>
                </a:lnTo>
                <a:lnTo>
                  <a:pt x="0" y="2246757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14950" y="1562100"/>
            <a:ext cx="3009900" cy="2284857"/>
          </a:xfrm>
          <a:custGeom>
            <a:avLst/>
            <a:gdLst/>
            <a:ahLst/>
            <a:cxnLst/>
            <a:rect l="l" t="t" r="r" b="b"/>
            <a:pathLst>
              <a:path w="3009900" h="2284857">
                <a:moveTo>
                  <a:pt x="19050" y="2265807"/>
                </a:moveTo>
                <a:lnTo>
                  <a:pt x="19050" y="19050"/>
                </a:lnTo>
                <a:lnTo>
                  <a:pt x="2990850" y="19050"/>
                </a:lnTo>
                <a:lnTo>
                  <a:pt x="2990850" y="2265807"/>
                </a:lnTo>
                <a:lnTo>
                  <a:pt x="19050" y="2265807"/>
                </a:lnTo>
                <a:close/>
              </a:path>
            </a:pathLst>
          </a:custGeom>
          <a:ln w="38100">
            <a:solidFill>
              <a:srgbClr val="F5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5426329" y="1662535"/>
            <a:ext cx="682751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26329" y="2089282"/>
            <a:ext cx="2649475" cy="3918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&lt;h1&gt;My First Web Page&lt;/h1&gt;</a:t>
            </a:r>
            <a:endParaRPr sz="14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&lt;p&gt;My first paragraph.&lt;/p&gt;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26329" y="2729589"/>
            <a:ext cx="877824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6329" y="3156336"/>
            <a:ext cx="975359" cy="1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26329" y="3583283"/>
            <a:ext cx="780288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13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28762"/>
            <a:ext cx="2639949" cy="1196581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76550"/>
            <a:ext cx="2682875" cy="1215631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19437"/>
            <a:ext cx="4267200" cy="900112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95750"/>
            <a:ext cx="4648200" cy="900112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304800" y="1428750"/>
            <a:ext cx="5334000" cy="1600454"/>
          </a:xfrm>
          <a:custGeom>
            <a:avLst/>
            <a:gdLst/>
            <a:ahLst/>
            <a:cxnLst/>
            <a:rect l="l" t="t" r="r" b="b"/>
            <a:pathLst>
              <a:path w="5334000" h="1600454">
                <a:moveTo>
                  <a:pt x="0" y="1600454"/>
                </a:moveTo>
                <a:lnTo>
                  <a:pt x="0" y="0"/>
                </a:lnTo>
                <a:lnTo>
                  <a:pt x="5334000" y="0"/>
                </a:lnTo>
                <a:lnTo>
                  <a:pt x="5334000" y="1600454"/>
                </a:lnTo>
                <a:lnTo>
                  <a:pt x="0" y="16004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2100" y="1416050"/>
            <a:ext cx="5359400" cy="1625854"/>
          </a:xfrm>
          <a:custGeom>
            <a:avLst/>
            <a:gdLst/>
            <a:ahLst/>
            <a:cxnLst/>
            <a:rect l="l" t="t" r="r" b="b"/>
            <a:pathLst>
              <a:path w="5359400" h="1625854">
                <a:moveTo>
                  <a:pt x="12700" y="1613154"/>
                </a:moveTo>
                <a:lnTo>
                  <a:pt x="12700" y="12700"/>
                </a:lnTo>
                <a:lnTo>
                  <a:pt x="5346700" y="12700"/>
                </a:lnTo>
                <a:lnTo>
                  <a:pt x="5346700" y="1613154"/>
                </a:lnTo>
                <a:lnTo>
                  <a:pt x="12700" y="1613154"/>
                </a:lnTo>
                <a:close/>
              </a:path>
            </a:pathLst>
          </a:custGeom>
          <a:ln w="25400">
            <a:solidFill>
              <a:srgbClr val="3891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510135"/>
            <a:ext cx="313987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&lt;script type="text/javascript"&gt;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6240" y="1766167"/>
            <a:ext cx="333672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Consolas"/>
                <a:cs typeface="Consolas"/>
              </a:rPr>
              <a:t>alert("This is an Alert method");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6240" y="2022453"/>
            <a:ext cx="2354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Consolas"/>
                <a:cs typeface="Consolas"/>
              </a:rPr>
              <a:t>confirm("Are you OK?");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2278485"/>
            <a:ext cx="2943731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B050"/>
                </a:solidFill>
                <a:latin typeface="Consolas"/>
                <a:cs typeface="Consolas"/>
              </a:rPr>
              <a:t>prompt("What is your name?");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96240" y="2534517"/>
            <a:ext cx="3239192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B0F0"/>
                </a:solidFill>
                <a:latin typeface="Consolas"/>
                <a:cs typeface="Consolas"/>
              </a:rPr>
              <a:t>prompt("How old are you?","20");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6240" y="2790549"/>
            <a:ext cx="975360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4F271C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486400" y="1365758"/>
            <a:ext cx="767207" cy="360299"/>
          </a:xfrm>
          <a:custGeom>
            <a:avLst/>
            <a:gdLst/>
            <a:ahLst/>
            <a:cxnLst/>
            <a:rect l="l" t="t" r="r" b="b"/>
            <a:pathLst>
              <a:path w="767207" h="360299">
                <a:moveTo>
                  <a:pt x="756793" y="360299"/>
                </a:moveTo>
                <a:lnTo>
                  <a:pt x="99060" y="64388"/>
                </a:lnTo>
                <a:lnTo>
                  <a:pt x="109474" y="41148"/>
                </a:lnTo>
                <a:lnTo>
                  <a:pt x="767207" y="337185"/>
                </a:lnTo>
                <a:close/>
                <a:moveTo>
                  <a:pt x="89789" y="115824"/>
                </a:moveTo>
                <a:lnTo>
                  <a:pt x="0" y="5842"/>
                </a:lnTo>
                <a:lnTo>
                  <a:pt x="141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0011" y="2647950"/>
            <a:ext cx="563422" cy="1528191"/>
          </a:xfrm>
          <a:custGeom>
            <a:avLst/>
            <a:gdLst/>
            <a:ahLst/>
            <a:cxnLst/>
            <a:rect l="l" t="t" r="r" b="b"/>
            <a:pathLst>
              <a:path w="563422" h="1528191">
                <a:moveTo>
                  <a:pt x="0" y="1519809"/>
                </a:moveTo>
                <a:lnTo>
                  <a:pt x="495643" y="103632"/>
                </a:lnTo>
                <a:lnTo>
                  <a:pt x="519620" y="112014"/>
                </a:lnTo>
                <a:lnTo>
                  <a:pt x="23977" y="1528191"/>
                </a:lnTo>
                <a:close/>
                <a:moveTo>
                  <a:pt x="443496" y="98933"/>
                </a:moveTo>
                <a:lnTo>
                  <a:pt x="545389" y="0"/>
                </a:lnTo>
                <a:lnTo>
                  <a:pt x="563423" y="140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2419350"/>
            <a:ext cx="1074166" cy="772287"/>
          </a:xfrm>
          <a:custGeom>
            <a:avLst/>
            <a:gdLst/>
            <a:ahLst/>
            <a:cxnLst/>
            <a:rect l="l" t="t" r="r" b="b"/>
            <a:pathLst>
              <a:path w="1074166" h="772287">
                <a:moveTo>
                  <a:pt x="1059434" y="772287"/>
                </a:moveTo>
                <a:lnTo>
                  <a:pt x="85598" y="76708"/>
                </a:lnTo>
                <a:lnTo>
                  <a:pt x="100330" y="56134"/>
                </a:lnTo>
                <a:lnTo>
                  <a:pt x="1074166" y="751713"/>
                </a:lnTo>
                <a:close/>
                <a:moveTo>
                  <a:pt x="66421" y="125476"/>
                </a:moveTo>
                <a:lnTo>
                  <a:pt x="0" y="0"/>
                </a:lnTo>
                <a:lnTo>
                  <a:pt x="140208" y="22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67000" y="2082292"/>
            <a:ext cx="3508121" cy="882777"/>
          </a:xfrm>
          <a:custGeom>
            <a:avLst/>
            <a:gdLst/>
            <a:ahLst/>
            <a:cxnLst/>
            <a:rect l="l" t="t" r="r" b="b"/>
            <a:pathLst>
              <a:path w="3508121" h="882777">
                <a:moveTo>
                  <a:pt x="3502279" y="882777"/>
                </a:moveTo>
                <a:lnTo>
                  <a:pt x="108204" y="71247"/>
                </a:lnTo>
                <a:lnTo>
                  <a:pt x="114173" y="46482"/>
                </a:lnTo>
                <a:lnTo>
                  <a:pt x="3508121" y="858139"/>
                </a:lnTo>
                <a:close/>
                <a:moveTo>
                  <a:pt x="108712" y="123571"/>
                </a:moveTo>
                <a:lnTo>
                  <a:pt x="0" y="32258"/>
                </a:lnTo>
                <a:lnTo>
                  <a:pt x="138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" y="240792"/>
            <a:ext cx="8336280" cy="963167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79248"/>
            <a:ext cx="6109715" cy="1149096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381000" y="26670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91440"/>
            <a:ext cx="6025896" cy="106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194816"/>
            <a:ext cx="8284464" cy="292455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403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208518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Constantia"/>
                <a:cs typeface="Constantia"/>
              </a:rPr>
              <a:t>What is DHTML?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47283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74444"/>
            <a:ext cx="320658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DHTML stands for Dynamic HTML.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261795"/>
            <a:ext cx="312412" cy="1197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288997"/>
            <a:ext cx="404877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DHTML is NOT a language or a web standard.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676593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703754"/>
            <a:ext cx="613589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DHTML means the combination of HTML, JavaScript, DOM and CSS.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091375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118536"/>
            <a:ext cx="717327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According to the World Wide Web Consortium (W3C): "Dynamic HTML is a term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92606" y="3484296"/>
            <a:ext cx="676626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used by some vendors to describe the combination of HTML, style sheets and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292606" y="3850107"/>
            <a:ext cx="411383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scripts that allows documents to be animated."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2497835" cy="89001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2414016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 13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335012" cy="890016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251192" cy="804672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3790188" cy="4037076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3803904" cy="3806952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457200" y="1200150"/>
            <a:ext cx="3657600" cy="3943350"/>
          </a:xfrm>
          <a:custGeom>
            <a:avLst/>
            <a:gdLst/>
            <a:ahLst/>
            <a:cxnLst/>
            <a:rect l="l" t="t" r="r" b="b"/>
            <a:pathLst>
              <a:path w="3657600" h="3943350">
                <a:moveTo>
                  <a:pt x="0" y="3943350"/>
                </a:moveTo>
                <a:lnTo>
                  <a:pt x="0" y="0"/>
                </a:lnTo>
                <a:lnTo>
                  <a:pt x="3657600" y="0"/>
                </a:lnTo>
                <a:lnTo>
                  <a:pt x="3657600" y="3943350"/>
                </a:lnTo>
                <a:lnTo>
                  <a:pt x="0" y="3943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44500" y="1187450"/>
            <a:ext cx="3683000" cy="3968750"/>
          </a:xfrm>
          <a:custGeom>
            <a:avLst/>
            <a:gdLst/>
            <a:ahLst/>
            <a:cxnLst/>
            <a:rect l="l" t="t" r="r" b="b"/>
            <a:pathLst>
              <a:path w="3683000" h="3968750">
                <a:moveTo>
                  <a:pt x="12700" y="3956050"/>
                </a:moveTo>
                <a:lnTo>
                  <a:pt x="12700" y="12700"/>
                </a:lnTo>
                <a:lnTo>
                  <a:pt x="3670300" y="12700"/>
                </a:lnTo>
                <a:lnTo>
                  <a:pt x="3670300" y="3956050"/>
                </a:lnTo>
                <a:lnTo>
                  <a:pt x="12700" y="39560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0238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19799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JavaScript Variables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898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18068"/>
            <a:ext cx="272034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var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keyword is used to define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160993"/>
            <a:ext cx="775812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variables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52164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549842"/>
            <a:ext cx="270052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can hold a value of any data type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91026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938462"/>
            <a:ext cx="241534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 variable may or may not be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281387"/>
            <a:ext cx="1812837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declared before usage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64204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670236"/>
            <a:ext cx="243782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must begin with a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letter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or an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4013187"/>
            <a:ext cx="176764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underscore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character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4373644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92606" y="4401883"/>
            <a:ext cx="2625577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variable names should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not start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4745012"/>
            <a:ext cx="174498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with a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numeral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(0-9)</a:t>
            </a:r>
            <a:endParaRPr sz="1500">
              <a:latin typeface="Constantia"/>
              <a:cs typeface="Constantia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36" y="1106424"/>
            <a:ext cx="4704588" cy="2884932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92" y="1133856"/>
            <a:ext cx="4462271" cy="2772156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4267200" y="1200086"/>
            <a:ext cx="4572000" cy="2751582"/>
          </a:xfrm>
          <a:custGeom>
            <a:avLst/>
            <a:gdLst/>
            <a:ahLst/>
            <a:cxnLst/>
            <a:rect l="l" t="t" r="r" b="b"/>
            <a:pathLst>
              <a:path w="4572000" h="2751582">
                <a:moveTo>
                  <a:pt x="0" y="2751582"/>
                </a:moveTo>
                <a:lnTo>
                  <a:pt x="0" y="0"/>
                </a:lnTo>
                <a:lnTo>
                  <a:pt x="4572000" y="0"/>
                </a:lnTo>
                <a:lnTo>
                  <a:pt x="4572000" y="2751582"/>
                </a:lnTo>
                <a:lnTo>
                  <a:pt x="0" y="2751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254500" y="1187386"/>
            <a:ext cx="4597400" cy="2776982"/>
          </a:xfrm>
          <a:custGeom>
            <a:avLst/>
            <a:gdLst/>
            <a:ahLst/>
            <a:cxnLst/>
            <a:rect l="l" t="t" r="r" b="b"/>
            <a:pathLst>
              <a:path w="4597400" h="2776982">
                <a:moveTo>
                  <a:pt x="12700" y="2764282"/>
                </a:moveTo>
                <a:lnTo>
                  <a:pt x="12700" y="12700"/>
                </a:lnTo>
                <a:lnTo>
                  <a:pt x="4584700" y="12700"/>
                </a:lnTo>
                <a:lnTo>
                  <a:pt x="4584700" y="2764282"/>
                </a:lnTo>
                <a:lnTo>
                  <a:pt x="12700" y="276428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4359275" y="1283614"/>
            <a:ext cx="1678662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Javascript Literals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816475" y="1576221"/>
            <a:ext cx="3336897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Numbers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are written with or without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816475" y="1898828"/>
            <a:ext cx="97940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decimals:  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273929" y="2161418"/>
            <a:ext cx="990211" cy="2330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10.01 or 10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816475" y="2454300"/>
            <a:ext cx="3667299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Strings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are text, written within double or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816475" y="2776906"/>
            <a:ext cx="124209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single quotes: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273929" y="3039515"/>
            <a:ext cx="2317104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"John Doe“ or  'John Doe'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816475" y="3332378"/>
            <a:ext cx="3171912" cy="232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NaN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- is a JavaScript reserved word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816475" y="3654984"/>
            <a:ext cx="339833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indicating that a value is not a number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0" y="3992880"/>
            <a:ext cx="2987039" cy="1098804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5181600" y="4095750"/>
            <a:ext cx="2743200" cy="892556"/>
          </a:xfrm>
          <a:custGeom>
            <a:avLst/>
            <a:gdLst/>
            <a:ahLst/>
            <a:cxnLst/>
            <a:rect l="l" t="t" r="r" b="b"/>
            <a:pathLst>
              <a:path w="2743200" h="892556">
                <a:moveTo>
                  <a:pt x="0" y="892556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892556"/>
                </a:lnTo>
                <a:lnTo>
                  <a:pt x="0" y="892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53025" y="4067175"/>
            <a:ext cx="2800350" cy="949706"/>
          </a:xfrm>
          <a:custGeom>
            <a:avLst/>
            <a:gdLst/>
            <a:ahLst/>
            <a:cxnLst/>
            <a:rect l="l" t="t" r="r" b="b"/>
            <a:pathLst>
              <a:path w="2800350" h="949706">
                <a:moveTo>
                  <a:pt x="28575" y="921131"/>
                </a:moveTo>
                <a:lnTo>
                  <a:pt x="28575" y="28575"/>
                </a:lnTo>
                <a:lnTo>
                  <a:pt x="2771775" y="28575"/>
                </a:lnTo>
                <a:lnTo>
                  <a:pt x="2771775" y="921131"/>
                </a:lnTo>
                <a:lnTo>
                  <a:pt x="28575" y="921131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text 1"/>
          <p:cNvSpPr txBox="1"/>
          <p:nvPr/>
        </p:nvSpPr>
        <p:spPr>
          <a:xfrm>
            <a:off x="5543677" y="4175693"/>
            <a:ext cx="99392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x = 6;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543677" y="4374118"/>
            <a:ext cx="117431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y = 6.5;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561965" y="4572238"/>
            <a:ext cx="1714576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name = ‚Abebe‛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5561965" y="4770357"/>
            <a:ext cx="153369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alpha = ‘B’;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1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285232" cy="890016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202936" cy="804672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209788" cy="3637788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095756"/>
            <a:ext cx="8058912" cy="3358896"/>
          </a:xfrm>
          <a:prstGeom prst="rect">
            <a:avLst/>
          </a:prstGeom>
        </p:spPr>
      </p:pic>
      <p:sp>
        <p:nvSpPr>
          <p:cNvPr id="148" name="object 148"/>
          <p:cNvSpPr/>
          <p:nvPr/>
        </p:nvSpPr>
        <p:spPr>
          <a:xfrm>
            <a:off x="457200" y="1200150"/>
            <a:ext cx="8077200" cy="3505200"/>
          </a:xfrm>
          <a:custGeom>
            <a:avLst/>
            <a:gdLst/>
            <a:ahLst/>
            <a:cxnLst/>
            <a:rect l="l" t="t" r="r" b="b"/>
            <a:pathLst>
              <a:path w="8077200" h="3505200">
                <a:moveTo>
                  <a:pt x="0" y="3505200"/>
                </a:moveTo>
                <a:lnTo>
                  <a:pt x="0" y="0"/>
                </a:lnTo>
                <a:lnTo>
                  <a:pt x="8077200" y="0"/>
                </a:lnTo>
                <a:lnTo>
                  <a:pt x="8077200" y="3505200"/>
                </a:lnTo>
                <a:lnTo>
                  <a:pt x="0" y="350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4500" y="1187450"/>
            <a:ext cx="8102600" cy="3530600"/>
          </a:xfrm>
          <a:custGeom>
            <a:avLst/>
            <a:gdLst/>
            <a:ahLst/>
            <a:cxnLst/>
            <a:rect l="l" t="t" r="r" b="b"/>
            <a:pathLst>
              <a:path w="8102600" h="3530600">
                <a:moveTo>
                  <a:pt x="12700" y="3517900"/>
                </a:moveTo>
                <a:lnTo>
                  <a:pt x="12700" y="12700"/>
                </a:lnTo>
                <a:lnTo>
                  <a:pt x="8089900" y="12700"/>
                </a:lnTo>
                <a:lnTo>
                  <a:pt x="8089900" y="3517900"/>
                </a:lnTo>
                <a:lnTo>
                  <a:pt x="12700" y="35179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4226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88059"/>
            <a:ext cx="740298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JavaScript allows the same variable to contain different types of data values.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58341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617243"/>
            <a:ext cx="201053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Primitive data types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902650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930844"/>
            <a:ext cx="355377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Number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integer &amp; f loating-point numbers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176950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205189"/>
            <a:ext cx="3192811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Boolean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logical values “true” or “false”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45154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479738"/>
            <a:ext cx="38012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String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a sequence of alphanumeric characters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273580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1539" y="2769641"/>
            <a:ext cx="45761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Composite data types (or Complex data types)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05504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083242"/>
            <a:ext cx="285445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Object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a named collection of data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32962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357816"/>
            <a:ext cx="223704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Array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a sequence of values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3613886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1539" y="3647719"/>
            <a:ext cx="18050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Special data types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3933177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3961371"/>
            <a:ext cx="262547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Null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an initial value is assigned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4207802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4235996"/>
            <a:ext cx="558508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Undefined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the variable has been created by not yet assigned a value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15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675120" cy="890016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592824" cy="804672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3485388" cy="3637788"/>
          </a:xfrm>
          <a:prstGeom prst="rect">
            <a:avLst/>
          </a:prstGeom>
        </p:spPr>
      </p:pic>
      <p:pic>
        <p:nvPicPr>
          <p:cNvPr id="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228344"/>
            <a:ext cx="3601211" cy="2458212"/>
          </a:xfrm>
          <a:prstGeom prst="rect">
            <a:avLst/>
          </a:prstGeom>
        </p:spPr>
      </p:pic>
      <p:sp>
        <p:nvSpPr>
          <p:cNvPr id="152" name="object 152"/>
          <p:cNvSpPr/>
          <p:nvPr/>
        </p:nvSpPr>
        <p:spPr>
          <a:xfrm>
            <a:off x="457200" y="1200150"/>
            <a:ext cx="3352800" cy="3505200"/>
          </a:xfrm>
          <a:custGeom>
            <a:avLst/>
            <a:gdLst/>
            <a:ahLst/>
            <a:cxnLst/>
            <a:rect l="l" t="t" r="r" b="b"/>
            <a:pathLst>
              <a:path w="3352800" h="3505200">
                <a:moveTo>
                  <a:pt x="0" y="35052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3505200"/>
                </a:lnTo>
                <a:lnTo>
                  <a:pt x="0" y="350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4500" y="1187450"/>
            <a:ext cx="3378200" cy="3530600"/>
          </a:xfrm>
          <a:custGeom>
            <a:avLst/>
            <a:gdLst/>
            <a:ahLst/>
            <a:cxnLst/>
            <a:rect l="l" t="t" r="r" b="b"/>
            <a:pathLst>
              <a:path w="3378200" h="3530600">
                <a:moveTo>
                  <a:pt x="12700" y="3517900"/>
                </a:moveTo>
                <a:lnTo>
                  <a:pt x="12700" y="12700"/>
                </a:lnTo>
                <a:lnTo>
                  <a:pt x="3365500" y="12700"/>
                </a:lnTo>
                <a:lnTo>
                  <a:pt x="3365500" y="3517900"/>
                </a:lnTo>
                <a:lnTo>
                  <a:pt x="12700" y="35179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11275"/>
            <a:ext cx="444398" cy="1726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456385"/>
            <a:ext cx="276936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typeof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Operator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2069896"/>
            <a:ext cx="2479497" cy="3499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Used to find out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2700223"/>
            <a:ext cx="16748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the type of 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3285464"/>
            <a:ext cx="2476231" cy="305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JavaScript variable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0" y="1203959"/>
            <a:ext cx="5318760" cy="1475232"/>
          </a:xfrm>
          <a:prstGeom prst="rect">
            <a:avLst/>
          </a:prstGeom>
        </p:spPr>
      </p:pic>
      <p:sp>
        <p:nvSpPr>
          <p:cNvPr id="154" name="object 154"/>
          <p:cNvSpPr/>
          <p:nvPr/>
        </p:nvSpPr>
        <p:spPr>
          <a:xfrm>
            <a:off x="3886200" y="1311211"/>
            <a:ext cx="5029200" cy="1260538"/>
          </a:xfrm>
          <a:custGeom>
            <a:avLst/>
            <a:gdLst/>
            <a:ahLst/>
            <a:cxnLst/>
            <a:rect l="l" t="t" r="r" b="b"/>
            <a:pathLst>
              <a:path w="5029200" h="1260538">
                <a:moveTo>
                  <a:pt x="0" y="1260539"/>
                </a:moveTo>
                <a:lnTo>
                  <a:pt x="0" y="0"/>
                </a:lnTo>
                <a:lnTo>
                  <a:pt x="5029200" y="0"/>
                </a:lnTo>
                <a:lnTo>
                  <a:pt x="5029200" y="1260539"/>
                </a:lnTo>
                <a:lnTo>
                  <a:pt x="0" y="1260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857625" y="1282636"/>
            <a:ext cx="5086350" cy="1317688"/>
          </a:xfrm>
          <a:custGeom>
            <a:avLst/>
            <a:gdLst/>
            <a:ahLst/>
            <a:cxnLst/>
            <a:rect l="l" t="t" r="r" b="b"/>
            <a:pathLst>
              <a:path w="5086350" h="1317688">
                <a:moveTo>
                  <a:pt x="28575" y="1289114"/>
                </a:moveTo>
                <a:lnTo>
                  <a:pt x="28575" y="28575"/>
                </a:lnTo>
                <a:lnTo>
                  <a:pt x="5057775" y="28575"/>
                </a:lnTo>
                <a:lnTo>
                  <a:pt x="5057775" y="1289114"/>
                </a:lnTo>
                <a:lnTo>
                  <a:pt x="28575" y="1289114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978275" y="1457461"/>
            <a:ext cx="1535177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length = 16;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601332" y="1457461"/>
            <a:ext cx="901471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Number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78275" y="1754795"/>
            <a:ext cx="2346687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lastName = "Johnson";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691249" y="1754795"/>
            <a:ext cx="901815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String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978275" y="2052202"/>
            <a:ext cx="334140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var cars = ["Saab", "Volvo", "BMW"];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96886" y="2052202"/>
            <a:ext cx="81160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Array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978275" y="2349382"/>
            <a:ext cx="488156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var x = {firstName:"John", lastName:"Doe"}; // Object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0" y="2773680"/>
            <a:ext cx="5318760" cy="1813560"/>
          </a:xfrm>
          <a:prstGeom prst="rect">
            <a:avLst/>
          </a:prstGeom>
        </p:spPr>
      </p:pic>
      <p:sp>
        <p:nvSpPr>
          <p:cNvPr id="156" name="object 156"/>
          <p:cNvSpPr/>
          <p:nvPr/>
        </p:nvSpPr>
        <p:spPr>
          <a:xfrm>
            <a:off x="3886200" y="2884043"/>
            <a:ext cx="5029200" cy="1592707"/>
          </a:xfrm>
          <a:custGeom>
            <a:avLst/>
            <a:gdLst/>
            <a:ahLst/>
            <a:cxnLst/>
            <a:rect l="l" t="t" r="r" b="b"/>
            <a:pathLst>
              <a:path w="5029200" h="1592707">
                <a:moveTo>
                  <a:pt x="0" y="1592707"/>
                </a:moveTo>
                <a:lnTo>
                  <a:pt x="0" y="0"/>
                </a:lnTo>
                <a:lnTo>
                  <a:pt x="5029200" y="0"/>
                </a:lnTo>
                <a:lnTo>
                  <a:pt x="5029200" y="1592707"/>
                </a:lnTo>
                <a:lnTo>
                  <a:pt x="0" y="1592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857625" y="2855468"/>
            <a:ext cx="5086350" cy="1649857"/>
          </a:xfrm>
          <a:custGeom>
            <a:avLst/>
            <a:gdLst/>
            <a:ahLst/>
            <a:cxnLst/>
            <a:rect l="l" t="t" r="r" b="b"/>
            <a:pathLst>
              <a:path w="5086350" h="1649857">
                <a:moveTo>
                  <a:pt x="28575" y="1621282"/>
                </a:moveTo>
                <a:lnTo>
                  <a:pt x="28575" y="28575"/>
                </a:lnTo>
                <a:lnTo>
                  <a:pt x="5057775" y="28575"/>
                </a:lnTo>
                <a:lnTo>
                  <a:pt x="5057775" y="1621282"/>
                </a:lnTo>
                <a:lnTo>
                  <a:pt x="28575" y="1621282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3978275" y="3030864"/>
            <a:ext cx="126187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typeof "John"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606161" y="3030864"/>
            <a:ext cx="162419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Returns string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978275" y="3328044"/>
            <a:ext cx="108204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typeof 3.14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606161" y="3328044"/>
            <a:ext cx="16248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Returns number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978275" y="3625224"/>
            <a:ext cx="1171955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typeof false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696077" y="3625224"/>
            <a:ext cx="171450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Returns boolean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78275" y="3922709"/>
            <a:ext cx="153161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typeof [1,2,3,4]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787517" y="3922709"/>
            <a:ext cx="16248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// Returns object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978275" y="4219889"/>
            <a:ext cx="424725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typeof {name:'John', age:34} // Returns object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bject 1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306568" cy="890016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225796" cy="804672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713988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1109472"/>
            <a:ext cx="3002280" cy="3509771"/>
          </a:xfrm>
          <a:prstGeom prst="rect">
            <a:avLst/>
          </a:prstGeom>
        </p:spPr>
      </p:pic>
      <p:sp>
        <p:nvSpPr>
          <p:cNvPr id="160" name="object 160"/>
          <p:cNvSpPr/>
          <p:nvPr/>
        </p:nvSpPr>
        <p:spPr>
          <a:xfrm>
            <a:off x="457200" y="1200150"/>
            <a:ext cx="8229600" cy="3581400"/>
          </a:xfrm>
          <a:custGeom>
            <a:avLst/>
            <a:gdLst/>
            <a:ahLst/>
            <a:cxnLst/>
            <a:rect l="l" t="t" r="r" b="b"/>
            <a:pathLst>
              <a:path w="8229600" h="3581400">
                <a:moveTo>
                  <a:pt x="0" y="35814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581400"/>
                </a:lnTo>
                <a:lnTo>
                  <a:pt x="0" y="3581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4500" y="1187450"/>
            <a:ext cx="8255000" cy="3606800"/>
          </a:xfrm>
          <a:custGeom>
            <a:avLst/>
            <a:gdLst/>
            <a:ahLst/>
            <a:cxnLst/>
            <a:rect l="l" t="t" r="r" b="b"/>
            <a:pathLst>
              <a:path w="8255000" h="3606800">
                <a:moveTo>
                  <a:pt x="12700" y="35941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594100"/>
                </a:lnTo>
                <a:lnTo>
                  <a:pt x="12700" y="3594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3426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81620"/>
            <a:ext cx="181800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Artihmetic Operators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520558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544917"/>
            <a:ext cx="126695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+, -, *, /, %, ++, --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1765490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1793684"/>
            <a:ext cx="189985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Assignment Operators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032621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056981"/>
            <a:ext cx="1251058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+=, -=, *=, /=, %=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227780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2306002"/>
            <a:ext cx="192900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Comparison Operators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544939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569299"/>
            <a:ext cx="198563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&gt;, &lt;, &gt;=, &lt;=, ==, ===, !=, !==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278987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1539" y="2818066"/>
            <a:ext cx="151752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Bitwise Operators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057003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081363"/>
            <a:ext cx="9969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&amp;, |, ~, &lt;&lt;, &gt;&gt;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3302190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1539" y="3330384"/>
            <a:ext cx="142303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String Operators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3569321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3593681"/>
            <a:ext cx="95134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txt1 = "John";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292606" y="3791852"/>
            <a:ext cx="94130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txt2 = "Doe";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3989972"/>
            <a:ext cx="155095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txt3 = txt1 + " " + txt2;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06144" y="4203356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292606" y="4227716"/>
            <a:ext cx="150601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txt1 = "What a very ";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292606" y="4426141"/>
            <a:ext cx="128908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txt1 += "nice day";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2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sp>
        <p:nvSpPr>
          <p:cNvPr id="162" name="object 162"/>
          <p:cNvSpPr/>
          <p:nvPr/>
        </p:nvSpPr>
        <p:spPr>
          <a:xfrm>
            <a:off x="3962400" y="1504912"/>
            <a:ext cx="1001217" cy="502450"/>
          </a:xfrm>
          <a:custGeom>
            <a:avLst/>
            <a:gdLst/>
            <a:ahLst/>
            <a:cxnLst/>
            <a:rect l="l" t="t" r="r" b="b"/>
            <a:pathLst>
              <a:path w="1001217" h="502450">
                <a:moveTo>
                  <a:pt x="0" y="502450"/>
                </a:moveTo>
                <a:lnTo>
                  <a:pt x="0" y="0"/>
                </a:lnTo>
                <a:lnTo>
                  <a:pt x="1001217" y="0"/>
                </a:lnTo>
                <a:lnTo>
                  <a:pt x="1001217" y="502450"/>
                </a:lnTo>
                <a:lnTo>
                  <a:pt x="0" y="502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963668" y="1504912"/>
            <a:ext cx="1360932" cy="502450"/>
          </a:xfrm>
          <a:custGeom>
            <a:avLst/>
            <a:gdLst/>
            <a:ahLst/>
            <a:cxnLst/>
            <a:rect l="l" t="t" r="r" b="b"/>
            <a:pathLst>
              <a:path w="1360932" h="502450">
                <a:moveTo>
                  <a:pt x="0" y="502450"/>
                </a:moveTo>
                <a:lnTo>
                  <a:pt x="0" y="0"/>
                </a:lnTo>
                <a:lnTo>
                  <a:pt x="1360932" y="0"/>
                </a:lnTo>
                <a:lnTo>
                  <a:pt x="1360932" y="502450"/>
                </a:lnTo>
                <a:lnTo>
                  <a:pt x="0" y="502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24600" y="1504912"/>
            <a:ext cx="1303782" cy="502450"/>
          </a:xfrm>
          <a:custGeom>
            <a:avLst/>
            <a:gdLst/>
            <a:ahLst/>
            <a:cxnLst/>
            <a:rect l="l" t="t" r="r" b="b"/>
            <a:pathLst>
              <a:path w="1303782" h="502450">
                <a:moveTo>
                  <a:pt x="0" y="502450"/>
                </a:moveTo>
                <a:lnTo>
                  <a:pt x="0" y="0"/>
                </a:lnTo>
                <a:lnTo>
                  <a:pt x="1303782" y="0"/>
                </a:lnTo>
                <a:lnTo>
                  <a:pt x="1303782" y="502450"/>
                </a:lnTo>
                <a:lnTo>
                  <a:pt x="0" y="502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628381" y="1504912"/>
            <a:ext cx="1031532" cy="502450"/>
          </a:xfrm>
          <a:custGeom>
            <a:avLst/>
            <a:gdLst/>
            <a:ahLst/>
            <a:cxnLst/>
            <a:rect l="l" t="t" r="r" b="b"/>
            <a:pathLst>
              <a:path w="1031532" h="502450">
                <a:moveTo>
                  <a:pt x="0" y="502450"/>
                </a:moveTo>
                <a:lnTo>
                  <a:pt x="0" y="0"/>
                </a:lnTo>
                <a:lnTo>
                  <a:pt x="1031533" y="0"/>
                </a:lnTo>
                <a:lnTo>
                  <a:pt x="1031533" y="502450"/>
                </a:lnTo>
                <a:lnTo>
                  <a:pt x="0" y="502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962400" y="2007451"/>
            <a:ext cx="1001217" cy="633895"/>
          </a:xfrm>
          <a:custGeom>
            <a:avLst/>
            <a:gdLst/>
            <a:ahLst/>
            <a:cxnLst/>
            <a:rect l="l" t="t" r="r" b="b"/>
            <a:pathLst>
              <a:path w="1001217" h="633895">
                <a:moveTo>
                  <a:pt x="0" y="633895"/>
                </a:moveTo>
                <a:lnTo>
                  <a:pt x="0" y="0"/>
                </a:lnTo>
                <a:lnTo>
                  <a:pt x="1001217" y="0"/>
                </a:lnTo>
                <a:lnTo>
                  <a:pt x="1001217" y="633895"/>
                </a:lnTo>
                <a:lnTo>
                  <a:pt x="0" y="63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963668" y="2007451"/>
            <a:ext cx="1360932" cy="633895"/>
          </a:xfrm>
          <a:custGeom>
            <a:avLst/>
            <a:gdLst/>
            <a:ahLst/>
            <a:cxnLst/>
            <a:rect l="l" t="t" r="r" b="b"/>
            <a:pathLst>
              <a:path w="1360932" h="633895">
                <a:moveTo>
                  <a:pt x="0" y="633895"/>
                </a:moveTo>
                <a:lnTo>
                  <a:pt x="0" y="0"/>
                </a:lnTo>
                <a:lnTo>
                  <a:pt x="1360932" y="0"/>
                </a:lnTo>
                <a:lnTo>
                  <a:pt x="1360932" y="633895"/>
                </a:lnTo>
                <a:lnTo>
                  <a:pt x="0" y="63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24600" y="2007400"/>
            <a:ext cx="1303782" cy="316953"/>
          </a:xfrm>
          <a:custGeom>
            <a:avLst/>
            <a:gdLst/>
            <a:ahLst/>
            <a:cxnLst/>
            <a:rect l="l" t="t" r="r" b="b"/>
            <a:pathLst>
              <a:path w="1303782" h="316953">
                <a:moveTo>
                  <a:pt x="0" y="316954"/>
                </a:moveTo>
                <a:lnTo>
                  <a:pt x="0" y="0"/>
                </a:lnTo>
                <a:lnTo>
                  <a:pt x="1303782" y="0"/>
                </a:lnTo>
                <a:lnTo>
                  <a:pt x="1303782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28381" y="2007400"/>
            <a:ext cx="1031532" cy="316953"/>
          </a:xfrm>
          <a:custGeom>
            <a:avLst/>
            <a:gdLst/>
            <a:ahLst/>
            <a:cxnLst/>
            <a:rect l="l" t="t" r="r" b="b"/>
            <a:pathLst>
              <a:path w="1031532" h="316953">
                <a:moveTo>
                  <a:pt x="0" y="316954"/>
                </a:moveTo>
                <a:lnTo>
                  <a:pt x="0" y="0"/>
                </a:lnTo>
                <a:lnTo>
                  <a:pt x="1031533" y="0"/>
                </a:lnTo>
                <a:lnTo>
                  <a:pt x="1031533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324600" y="2324392"/>
            <a:ext cx="1303782" cy="316954"/>
          </a:xfrm>
          <a:custGeom>
            <a:avLst/>
            <a:gdLst/>
            <a:ahLst/>
            <a:cxnLst/>
            <a:rect l="l" t="t" r="r" b="b"/>
            <a:pathLst>
              <a:path w="1303782" h="316954">
                <a:moveTo>
                  <a:pt x="0" y="316954"/>
                </a:moveTo>
                <a:lnTo>
                  <a:pt x="0" y="0"/>
                </a:lnTo>
                <a:lnTo>
                  <a:pt x="1303782" y="0"/>
                </a:lnTo>
                <a:lnTo>
                  <a:pt x="1303782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628381" y="2324392"/>
            <a:ext cx="1031532" cy="316954"/>
          </a:xfrm>
          <a:custGeom>
            <a:avLst/>
            <a:gdLst/>
            <a:ahLst/>
            <a:cxnLst/>
            <a:rect l="l" t="t" r="r" b="b"/>
            <a:pathLst>
              <a:path w="1031532" h="316954">
                <a:moveTo>
                  <a:pt x="0" y="316954"/>
                </a:moveTo>
                <a:lnTo>
                  <a:pt x="0" y="0"/>
                </a:lnTo>
                <a:lnTo>
                  <a:pt x="1031533" y="0"/>
                </a:lnTo>
                <a:lnTo>
                  <a:pt x="1031533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962400" y="2641244"/>
            <a:ext cx="1001217" cy="747623"/>
          </a:xfrm>
          <a:custGeom>
            <a:avLst/>
            <a:gdLst/>
            <a:ahLst/>
            <a:cxnLst/>
            <a:rect l="l" t="t" r="r" b="b"/>
            <a:pathLst>
              <a:path w="1001217" h="747623">
                <a:moveTo>
                  <a:pt x="0" y="747624"/>
                </a:moveTo>
                <a:lnTo>
                  <a:pt x="0" y="0"/>
                </a:lnTo>
                <a:lnTo>
                  <a:pt x="1001217" y="0"/>
                </a:lnTo>
                <a:lnTo>
                  <a:pt x="1001217" y="747624"/>
                </a:lnTo>
                <a:lnTo>
                  <a:pt x="0" y="7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963668" y="2641244"/>
            <a:ext cx="1360932" cy="747623"/>
          </a:xfrm>
          <a:custGeom>
            <a:avLst/>
            <a:gdLst/>
            <a:ahLst/>
            <a:cxnLst/>
            <a:rect l="l" t="t" r="r" b="b"/>
            <a:pathLst>
              <a:path w="1360932" h="747623">
                <a:moveTo>
                  <a:pt x="0" y="747624"/>
                </a:moveTo>
                <a:lnTo>
                  <a:pt x="0" y="0"/>
                </a:lnTo>
                <a:lnTo>
                  <a:pt x="1360932" y="0"/>
                </a:lnTo>
                <a:lnTo>
                  <a:pt x="1360932" y="747624"/>
                </a:lnTo>
                <a:lnTo>
                  <a:pt x="0" y="7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324600" y="2641257"/>
            <a:ext cx="1303782" cy="316954"/>
          </a:xfrm>
          <a:custGeom>
            <a:avLst/>
            <a:gdLst/>
            <a:ahLst/>
            <a:cxnLst/>
            <a:rect l="l" t="t" r="r" b="b"/>
            <a:pathLst>
              <a:path w="1303782" h="316954">
                <a:moveTo>
                  <a:pt x="0" y="316954"/>
                </a:moveTo>
                <a:lnTo>
                  <a:pt x="0" y="0"/>
                </a:lnTo>
                <a:lnTo>
                  <a:pt x="1303782" y="0"/>
                </a:lnTo>
                <a:lnTo>
                  <a:pt x="1303782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28381" y="2641257"/>
            <a:ext cx="1031532" cy="316954"/>
          </a:xfrm>
          <a:custGeom>
            <a:avLst/>
            <a:gdLst/>
            <a:ahLst/>
            <a:cxnLst/>
            <a:rect l="l" t="t" r="r" b="b"/>
            <a:pathLst>
              <a:path w="1031532" h="316954">
                <a:moveTo>
                  <a:pt x="0" y="316954"/>
                </a:moveTo>
                <a:lnTo>
                  <a:pt x="0" y="0"/>
                </a:lnTo>
                <a:lnTo>
                  <a:pt x="1031533" y="0"/>
                </a:lnTo>
                <a:lnTo>
                  <a:pt x="1031533" y="316954"/>
                </a:lnTo>
                <a:lnTo>
                  <a:pt x="0" y="316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24600" y="2958198"/>
            <a:ext cx="1303782" cy="430669"/>
          </a:xfrm>
          <a:custGeom>
            <a:avLst/>
            <a:gdLst/>
            <a:ahLst/>
            <a:cxnLst/>
            <a:rect l="l" t="t" r="r" b="b"/>
            <a:pathLst>
              <a:path w="1303782" h="430669">
                <a:moveTo>
                  <a:pt x="0" y="430670"/>
                </a:moveTo>
                <a:lnTo>
                  <a:pt x="0" y="0"/>
                </a:lnTo>
                <a:lnTo>
                  <a:pt x="1303782" y="0"/>
                </a:lnTo>
                <a:lnTo>
                  <a:pt x="1303782" y="430670"/>
                </a:lnTo>
                <a:lnTo>
                  <a:pt x="0" y="430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28381" y="2958198"/>
            <a:ext cx="1031532" cy="430669"/>
          </a:xfrm>
          <a:custGeom>
            <a:avLst/>
            <a:gdLst/>
            <a:ahLst/>
            <a:cxnLst/>
            <a:rect l="l" t="t" r="r" b="b"/>
            <a:pathLst>
              <a:path w="1031532" h="430669">
                <a:moveTo>
                  <a:pt x="0" y="430670"/>
                </a:moveTo>
                <a:lnTo>
                  <a:pt x="0" y="0"/>
                </a:lnTo>
                <a:lnTo>
                  <a:pt x="1031533" y="0"/>
                </a:lnTo>
                <a:lnTo>
                  <a:pt x="1031533" y="430670"/>
                </a:lnTo>
                <a:lnTo>
                  <a:pt x="0" y="430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956050" y="1492250"/>
            <a:ext cx="12700" cy="1909318"/>
          </a:xfrm>
          <a:custGeom>
            <a:avLst/>
            <a:gdLst/>
            <a:ahLst/>
            <a:cxnLst/>
            <a:rect l="l" t="t" r="r" b="b"/>
            <a:pathLst>
              <a:path w="12700" h="1909318">
                <a:moveTo>
                  <a:pt x="6350" y="6350"/>
                </a:moveTo>
                <a:lnTo>
                  <a:pt x="6350" y="19029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653526" y="1492250"/>
            <a:ext cx="12700" cy="1909318"/>
          </a:xfrm>
          <a:custGeom>
            <a:avLst/>
            <a:gdLst/>
            <a:ahLst/>
            <a:cxnLst/>
            <a:rect l="l" t="t" r="r" b="b"/>
            <a:pathLst>
              <a:path w="12700" h="1909318">
                <a:moveTo>
                  <a:pt x="6350" y="6350"/>
                </a:moveTo>
                <a:lnTo>
                  <a:pt x="6350" y="19029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949700" y="1498600"/>
            <a:ext cx="4722876" cy="12700"/>
          </a:xfrm>
          <a:custGeom>
            <a:avLst/>
            <a:gdLst/>
            <a:ahLst/>
            <a:cxnLst/>
            <a:rect l="l" t="t" r="r" b="b"/>
            <a:pathLst>
              <a:path w="4722876" h="12700">
                <a:moveTo>
                  <a:pt x="6350" y="6350"/>
                </a:moveTo>
                <a:lnTo>
                  <a:pt x="4716526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949700" y="3382518"/>
            <a:ext cx="4722876" cy="12700"/>
          </a:xfrm>
          <a:custGeom>
            <a:avLst/>
            <a:gdLst/>
            <a:ahLst/>
            <a:cxnLst/>
            <a:rect l="l" t="t" r="r" b="b"/>
            <a:pathLst>
              <a:path w="4722876" h="12700">
                <a:moveTo>
                  <a:pt x="6350" y="6350"/>
                </a:moveTo>
                <a:lnTo>
                  <a:pt x="4716526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text 1"/>
          <p:cNvSpPr txBox="1"/>
          <p:nvPr/>
        </p:nvSpPr>
        <p:spPr>
          <a:xfrm>
            <a:off x="4051427" y="1677670"/>
            <a:ext cx="76009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Operator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052695" y="1677670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413881" y="1677670"/>
            <a:ext cx="90468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Comparing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717790" y="1677670"/>
            <a:ext cx="65417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Returns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051427" y="2246122"/>
            <a:ext cx="23164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==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4" name="text 1"/>
          <p:cNvSpPr txBox="1"/>
          <p:nvPr/>
        </p:nvSpPr>
        <p:spPr>
          <a:xfrm>
            <a:off x="5052695" y="2246122"/>
            <a:ext cx="68941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equal to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5" name="text 1"/>
          <p:cNvSpPr txBox="1"/>
          <p:nvPr/>
        </p:nvSpPr>
        <p:spPr>
          <a:xfrm>
            <a:off x="6413881" y="2087626"/>
            <a:ext cx="51130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5 == 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6" name="text 1"/>
          <p:cNvSpPr txBox="1"/>
          <p:nvPr/>
        </p:nvSpPr>
        <p:spPr>
          <a:xfrm>
            <a:off x="7717790" y="2087626"/>
            <a:ext cx="37357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true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7" name="text 1"/>
          <p:cNvSpPr txBox="1"/>
          <p:nvPr/>
        </p:nvSpPr>
        <p:spPr>
          <a:xfrm>
            <a:off x="6413881" y="2404618"/>
            <a:ext cx="67818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5 == "5"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8" name="text 1"/>
          <p:cNvSpPr txBox="1"/>
          <p:nvPr/>
        </p:nvSpPr>
        <p:spPr>
          <a:xfrm>
            <a:off x="7717790" y="2404618"/>
            <a:ext cx="37357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true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9" name="text 1"/>
          <p:cNvSpPr txBox="1"/>
          <p:nvPr/>
        </p:nvSpPr>
        <p:spPr>
          <a:xfrm>
            <a:off x="4051427" y="2937129"/>
            <a:ext cx="32613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===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0" name="text 1"/>
          <p:cNvSpPr txBox="1"/>
          <p:nvPr/>
        </p:nvSpPr>
        <p:spPr>
          <a:xfrm>
            <a:off x="5052695" y="2822829"/>
            <a:ext cx="1216152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equal value</a:t>
            </a:r>
            <a:endParaRPr sz="1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002060"/>
                </a:solidFill>
                <a:latin typeface="Calibri"/>
                <a:cs typeface="Calibri"/>
              </a:rPr>
              <a:t>and equal type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1" name="text 1"/>
          <p:cNvSpPr txBox="1"/>
          <p:nvPr/>
        </p:nvSpPr>
        <p:spPr>
          <a:xfrm>
            <a:off x="6413881" y="2721610"/>
            <a:ext cx="56330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5=== 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2" name="text 1"/>
          <p:cNvSpPr txBox="1"/>
          <p:nvPr/>
        </p:nvSpPr>
        <p:spPr>
          <a:xfrm>
            <a:off x="7717790" y="2721610"/>
            <a:ext cx="37357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true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3" name="text 1"/>
          <p:cNvSpPr txBox="1"/>
          <p:nvPr/>
        </p:nvSpPr>
        <p:spPr>
          <a:xfrm>
            <a:off x="6413881" y="3095625"/>
            <a:ext cx="77266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5 === "5"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4" name="text 1"/>
          <p:cNvSpPr txBox="1"/>
          <p:nvPr/>
        </p:nvSpPr>
        <p:spPr>
          <a:xfrm>
            <a:off x="7717790" y="3095625"/>
            <a:ext cx="4143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false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18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016752" cy="890016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929884" cy="804672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194815"/>
            <a:ext cx="8331708" cy="3223260"/>
          </a:xfrm>
          <a:prstGeom prst="rect">
            <a:avLst/>
          </a:prstGeom>
        </p:spPr>
      </p:pic>
      <p:sp>
        <p:nvSpPr>
          <p:cNvPr id="184" name="object 184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04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583485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JavaScript have the following conditional statements: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6230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896135"/>
            <a:ext cx="714298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if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specify a block of code to be executed, if a specified condition is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307869"/>
            <a:ext cx="46588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true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74038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774213"/>
            <a:ext cx="72034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else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specify a block of code to be executed, if the same condition is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185718"/>
            <a:ext cx="504048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false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61845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652291"/>
            <a:ext cx="71089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else if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specify a new condition to test, if the first condition is false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4084853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4118686"/>
            <a:ext cx="6696610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switch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specify many alternative blocks of code to be executed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ject 18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06680"/>
            <a:ext cx="8336280" cy="736092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8033004" cy="879348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457200" y="133350"/>
            <a:ext cx="8229600" cy="628650"/>
          </a:xfrm>
          <a:custGeom>
            <a:avLst/>
            <a:gdLst/>
            <a:ahLst/>
            <a:cxnLst/>
            <a:rect l="l" t="t" r="r" b="b"/>
            <a:pathLst>
              <a:path w="8229600" h="628650">
                <a:moveTo>
                  <a:pt x="0" y="6286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28650"/>
                </a:lnTo>
                <a:lnTo>
                  <a:pt x="0" y="628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0"/>
            <a:ext cx="7950707" cy="809244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76200" y="895350"/>
            <a:ext cx="4724400" cy="4114800"/>
          </a:xfrm>
          <a:custGeom>
            <a:avLst/>
            <a:gdLst/>
            <a:ahLst/>
            <a:cxnLst/>
            <a:rect l="l" t="t" r="r" b="b"/>
            <a:pathLst>
              <a:path w="4724400" h="4114800">
                <a:moveTo>
                  <a:pt x="0" y="4114800"/>
                </a:moveTo>
                <a:lnTo>
                  <a:pt x="0" y="0"/>
                </a:lnTo>
                <a:lnTo>
                  <a:pt x="4724400" y="0"/>
                </a:lnTo>
                <a:lnTo>
                  <a:pt x="4724400" y="411480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500" y="882650"/>
            <a:ext cx="4749800" cy="4140200"/>
          </a:xfrm>
          <a:custGeom>
            <a:avLst/>
            <a:gdLst/>
            <a:ahLst/>
            <a:cxnLst/>
            <a:rect l="l" t="t" r="r" b="b"/>
            <a:pathLst>
              <a:path w="4749800" h="4140200">
                <a:moveTo>
                  <a:pt x="12700" y="4127500"/>
                </a:moveTo>
                <a:lnTo>
                  <a:pt x="12700" y="12700"/>
                </a:lnTo>
                <a:lnTo>
                  <a:pt x="4737100" y="12700"/>
                </a:lnTo>
                <a:lnTo>
                  <a:pt x="4737100" y="4127500"/>
                </a:lnTo>
                <a:lnTo>
                  <a:pt x="12700" y="4127500"/>
                </a:lnTo>
                <a:close/>
              </a:path>
            </a:pathLst>
          </a:custGeom>
          <a:ln w="25400">
            <a:solidFill>
              <a:srgbClr val="E7DE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67640" y="971374"/>
            <a:ext cx="586740" cy="1527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&lt;body&gt;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67640" y="1191056"/>
            <a:ext cx="4537431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b="1" spc="10" dirty="0">
                <a:solidFill>
                  <a:srgbClr val="002060"/>
                </a:solidFill>
                <a:latin typeface="Consolas"/>
                <a:cs typeface="Consolas"/>
              </a:rPr>
              <a:t>&lt;p&gt;Click the button to get a time-based greeting:&lt;/p&gt;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7640" y="1410513"/>
            <a:ext cx="3948634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b="1" spc="10" dirty="0">
                <a:solidFill>
                  <a:srgbClr val="002060"/>
                </a:solidFill>
                <a:latin typeface="Consolas"/>
                <a:cs typeface="Consolas"/>
              </a:rPr>
              <a:t>&lt;button onclick="myFunction()"&gt;Try it&lt;/button&gt;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7640" y="1629968"/>
            <a:ext cx="1508759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&lt;p id="demo"&gt;&lt;/p&gt;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7640" y="1849424"/>
            <a:ext cx="754379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&lt;script&gt;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2212" y="2068908"/>
            <a:ext cx="2018267" cy="1527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function myFunction() 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07492" y="2288590"/>
            <a:ext cx="1175004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var greeting;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7492" y="2508046"/>
            <a:ext cx="2855086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var time = new Date().getHours();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07492" y="2727502"/>
            <a:ext cx="1429207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if (time &lt; 10) 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44296" y="2946959"/>
            <a:ext cx="2267407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greeting = "Good morning";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7492" y="3166442"/>
            <a:ext cx="2017994" cy="1527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} else if (time &lt; 20) 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44296" y="3386124"/>
            <a:ext cx="1932127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greeting = "Good day";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07492" y="3605580"/>
            <a:ext cx="755751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} else 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44296" y="3825087"/>
            <a:ext cx="2437944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greeting = "Good evening"; 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72212" y="4044543"/>
            <a:ext cx="4539107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b="1" spc="10" dirty="0">
                <a:solidFill>
                  <a:srgbClr val="C00000"/>
                </a:solidFill>
                <a:latin typeface="Consolas"/>
                <a:cs typeface="Consolas"/>
              </a:rPr>
              <a:t>document.getElementById("demo").innerHTML = greeting;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72212" y="4264078"/>
            <a:ext cx="167975" cy="1527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67640" y="4483760"/>
            <a:ext cx="838199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&lt;/script&gt;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7640" y="4703216"/>
            <a:ext cx="67056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&lt;/body&gt;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4648200" y="855218"/>
            <a:ext cx="4419600" cy="4154932"/>
          </a:xfrm>
          <a:custGeom>
            <a:avLst/>
            <a:gdLst/>
            <a:ahLst/>
            <a:cxnLst/>
            <a:rect l="l" t="t" r="r" b="b"/>
            <a:pathLst>
              <a:path w="4419600" h="4154932">
                <a:moveTo>
                  <a:pt x="0" y="4154932"/>
                </a:moveTo>
                <a:lnTo>
                  <a:pt x="0" y="0"/>
                </a:lnTo>
                <a:lnTo>
                  <a:pt x="4419600" y="0"/>
                </a:lnTo>
                <a:lnTo>
                  <a:pt x="4419600" y="4154932"/>
                </a:lnTo>
                <a:lnTo>
                  <a:pt x="0" y="4154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635500" y="842518"/>
            <a:ext cx="4445000" cy="4180332"/>
          </a:xfrm>
          <a:custGeom>
            <a:avLst/>
            <a:gdLst/>
            <a:ahLst/>
            <a:cxnLst/>
            <a:rect l="l" t="t" r="r" b="b"/>
            <a:pathLst>
              <a:path w="4445000" h="4180332">
                <a:moveTo>
                  <a:pt x="12700" y="4167632"/>
                </a:moveTo>
                <a:lnTo>
                  <a:pt x="12700" y="12700"/>
                </a:lnTo>
                <a:lnTo>
                  <a:pt x="4432300" y="12700"/>
                </a:lnTo>
                <a:lnTo>
                  <a:pt x="4432300" y="4167632"/>
                </a:lnTo>
                <a:lnTo>
                  <a:pt x="12700" y="4167632"/>
                </a:lnTo>
                <a:close/>
              </a:path>
            </a:pathLst>
          </a:custGeom>
          <a:ln w="25400">
            <a:solidFill>
              <a:srgbClr val="E7DE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4740275" y="931341"/>
            <a:ext cx="58674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&lt;body&gt;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740275" y="1297101"/>
            <a:ext cx="75438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&lt;script&gt;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920361" y="1662862"/>
            <a:ext cx="2606267" cy="335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49" b="1" spc="10" dirty="0">
                <a:solidFill>
                  <a:srgbClr val="C00000"/>
                </a:solidFill>
                <a:latin typeface="Consolas"/>
                <a:cs typeface="Consolas"/>
              </a:rPr>
              <a:t>switch (new Date().getDay()) {</a:t>
            </a:r>
            <a:endParaRPr sz="1000">
              <a:latin typeface="Consolas"/>
              <a:cs typeface="Consolas"/>
            </a:endParaRPr>
          </a:p>
          <a:p>
            <a:pPr marL="335279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1: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255641" y="2028875"/>
            <a:ext cx="671932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2: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255641" y="2211756"/>
            <a:ext cx="754380" cy="335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3:</a:t>
            </a:r>
            <a:endParaRPr sz="12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default: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92445" y="2760395"/>
            <a:ext cx="58674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break;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255641" y="2943430"/>
            <a:ext cx="672511" cy="3355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4:</a:t>
            </a:r>
            <a:endParaRPr sz="12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5: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255641" y="3492297"/>
            <a:ext cx="923544" cy="3352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36804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break;</a:t>
            </a:r>
            <a:endParaRPr sz="12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case 0: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592445" y="4040964"/>
            <a:ext cx="2016773" cy="1527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text = "It is Weekend";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20361" y="4224071"/>
            <a:ext cx="16764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C0000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740275" y="4589831"/>
            <a:ext cx="838200" cy="3352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&lt;/script&gt;</a:t>
            </a:r>
            <a:endParaRPr sz="1200">
              <a:latin typeface="Consolas"/>
              <a:cs typeface="Consolas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002060"/>
                </a:solidFill>
                <a:latin typeface="Consolas"/>
                <a:cs typeface="Consolas"/>
              </a:rPr>
              <a:t>&lt;/body&gt;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1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396740" cy="890016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311396" cy="804672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082040"/>
            <a:ext cx="7850123" cy="3232403"/>
          </a:xfrm>
          <a:prstGeom prst="rect">
            <a:avLst/>
          </a:prstGeom>
        </p:spPr>
      </p:pic>
      <p:sp>
        <p:nvSpPr>
          <p:cNvPr id="194" name="object 194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778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99058"/>
            <a:ext cx="527217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JavaScript supports different kinds of loops: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651559"/>
            <a:ext cx="663133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for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007355"/>
            <a:ext cx="315967" cy="122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91894" y="2039428"/>
            <a:ext cx="4527996" cy="216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loops through a block of code a number of times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328469"/>
            <a:ext cx="984831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for/in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684285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716313"/>
            <a:ext cx="3840159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loops through the properties of an object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005125"/>
            <a:ext cx="946400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while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3361195"/>
            <a:ext cx="315523" cy="1225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3393223"/>
            <a:ext cx="5949054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loops through a block of code while a specified condition is true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682086"/>
            <a:ext cx="1330453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do/while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4037902"/>
            <a:ext cx="315523" cy="1225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4069930"/>
            <a:ext cx="6366507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also loops through a block of code while a specified condition is true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bject 19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2705100" cy="890016"/>
          </a:xfrm>
          <a:prstGeom prst="rect">
            <a:avLst/>
          </a:prstGeom>
        </p:spPr>
      </p:pic>
      <p:sp>
        <p:nvSpPr>
          <p:cNvPr id="197" name="object 19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2624328" cy="804672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126236"/>
            <a:ext cx="4829556" cy="1731264"/>
          </a:xfrm>
          <a:prstGeom prst="rect">
            <a:avLst/>
          </a:prstGeom>
        </p:spPr>
      </p:pic>
      <p:sp>
        <p:nvSpPr>
          <p:cNvPr id="198" name="object 198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91895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29562"/>
            <a:ext cx="415180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for loop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has the following syntax: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2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81150"/>
            <a:ext cx="4986528" cy="205740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68" y="2543556"/>
            <a:ext cx="6608064" cy="2599944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46603"/>
            <a:ext cx="6541007" cy="2584704"/>
          </a:xfrm>
          <a:prstGeom prst="rect">
            <a:avLst/>
          </a:prstGeom>
        </p:spPr>
      </p:pic>
      <p:sp>
        <p:nvSpPr>
          <p:cNvPr id="200" name="object 200"/>
          <p:cNvSpPr/>
          <p:nvPr/>
        </p:nvSpPr>
        <p:spPr>
          <a:xfrm>
            <a:off x="1143000" y="2571750"/>
            <a:ext cx="6477000" cy="2571750"/>
          </a:xfrm>
          <a:custGeom>
            <a:avLst/>
            <a:gdLst/>
            <a:ahLst/>
            <a:cxnLst/>
            <a:rect l="l" t="t" r="r" b="b"/>
            <a:pathLst>
              <a:path w="6477000" h="2571750">
                <a:moveTo>
                  <a:pt x="0" y="2571750"/>
                </a:moveTo>
                <a:lnTo>
                  <a:pt x="0" y="0"/>
                </a:lnTo>
                <a:lnTo>
                  <a:pt x="6477000" y="0"/>
                </a:lnTo>
                <a:lnTo>
                  <a:pt x="6477000" y="2571750"/>
                </a:lnTo>
                <a:lnTo>
                  <a:pt x="0" y="257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130300" y="2559050"/>
            <a:ext cx="6502400" cy="2597150"/>
          </a:xfrm>
          <a:custGeom>
            <a:avLst/>
            <a:gdLst/>
            <a:ahLst/>
            <a:cxnLst/>
            <a:rect l="l" t="t" r="r" b="b"/>
            <a:pathLst>
              <a:path w="6502400" h="2597150">
                <a:moveTo>
                  <a:pt x="12700" y="2584450"/>
                </a:moveTo>
                <a:lnTo>
                  <a:pt x="12700" y="12700"/>
                </a:lnTo>
                <a:lnTo>
                  <a:pt x="6489700" y="12700"/>
                </a:lnTo>
                <a:lnTo>
                  <a:pt x="6489700" y="2584450"/>
                </a:lnTo>
                <a:lnTo>
                  <a:pt x="12700" y="25844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34744" y="2656522"/>
            <a:ext cx="188728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onsolas"/>
                <a:cs typeface="Consolas"/>
              </a:rPr>
              <a:t>&lt;p id="demo"&gt;&lt;/p&gt;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34744" y="2930842"/>
            <a:ext cx="94640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onsolas"/>
                <a:cs typeface="Consolas"/>
              </a:rPr>
              <a:t>&lt;script&gt;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34744" y="3205190"/>
            <a:ext cx="4713500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2060"/>
                </a:solidFill>
                <a:latin typeface="Consolas"/>
                <a:cs typeface="Consolas"/>
              </a:rPr>
              <a:t>var cars = ["BMW", "Volvo", "Saab", "Ford"];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34744" y="3479736"/>
            <a:ext cx="188551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onsolas"/>
                <a:cs typeface="Consolas"/>
              </a:rPr>
              <a:t>var i, len, text;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9390" y="3754107"/>
            <a:ext cx="607625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C00000"/>
                </a:solidFill>
                <a:latin typeface="Consolas"/>
                <a:cs typeface="Consolas"/>
              </a:rPr>
              <a:t>for (i = 0, len = cars.length, text = ""; i &lt; len; i++)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86966" y="4028427"/>
            <a:ext cx="272834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C00000"/>
                </a:solidFill>
                <a:latin typeface="Consolas"/>
                <a:cs typeface="Consolas"/>
              </a:rPr>
              <a:t>text += cars[i] + "&lt;br&gt;";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390" y="4302825"/>
            <a:ext cx="209885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C00000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9390" y="4577372"/>
            <a:ext cx="523900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C00000"/>
                </a:solidFill>
                <a:latin typeface="Consolas"/>
                <a:cs typeface="Consolas"/>
              </a:rPr>
              <a:t>document.getElementById("demo").innerHTML = text;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34744" y="4851692"/>
            <a:ext cx="105156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onsolas"/>
                <a:cs typeface="Consolas"/>
              </a:rPr>
              <a:t>&lt;/script&gt;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object 20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3389376" cy="890016"/>
          </a:xfrm>
          <a:prstGeom prst="rect">
            <a:avLst/>
          </a:prstGeom>
        </p:spPr>
      </p:pic>
      <p:sp>
        <p:nvSpPr>
          <p:cNvPr id="203" name="object 20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3305556" cy="804672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1103376"/>
            <a:ext cx="7072884" cy="2558796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19480"/>
            <a:ext cx="6506743" cy="4671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3200" spc="10" dirty="0">
                <a:solidFill>
                  <a:srgbClr val="FF0000"/>
                </a:solidFill>
                <a:latin typeface="Constantia"/>
                <a:cs typeface="Constantia"/>
              </a:rPr>
              <a:t>for/in 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statement loops through the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964943"/>
            <a:ext cx="4022856" cy="407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properties of an object</a:t>
            </a:r>
            <a:endParaRPr sz="3200">
              <a:latin typeface="Constantia"/>
              <a:cs typeface="Constantia"/>
            </a:endParaRPr>
          </a:p>
        </p:txBody>
      </p:sp>
      <p:pic>
        <p:nvPicPr>
          <p:cNvPr id="2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2" y="2286063"/>
            <a:ext cx="8195157" cy="2857436"/>
          </a:xfrm>
          <a:prstGeom prst="rect">
            <a:avLst/>
          </a:prstGeom>
        </p:spPr>
      </p:pic>
      <p:sp>
        <p:nvSpPr>
          <p:cNvPr id="206" name="object 206"/>
          <p:cNvSpPr/>
          <p:nvPr/>
        </p:nvSpPr>
        <p:spPr>
          <a:xfrm>
            <a:off x="3568700" y="3016250"/>
            <a:ext cx="3806825" cy="787400"/>
          </a:xfrm>
          <a:custGeom>
            <a:avLst/>
            <a:gdLst/>
            <a:ahLst/>
            <a:cxnLst/>
            <a:rect l="l" t="t" r="r" b="b"/>
            <a:pathLst>
              <a:path w="3806825" h="787400">
                <a:moveTo>
                  <a:pt x="6350" y="781050"/>
                </a:moveTo>
                <a:lnTo>
                  <a:pt x="6350" y="6350"/>
                </a:lnTo>
                <a:lnTo>
                  <a:pt x="3800475" y="6350"/>
                </a:lnTo>
                <a:lnTo>
                  <a:pt x="3800475" y="781050"/>
                </a:lnTo>
                <a:lnTo>
                  <a:pt x="6350" y="781050"/>
                </a:lnTo>
                <a:close/>
              </a:path>
            </a:pathLst>
          </a:custGeom>
          <a:ln w="12700">
            <a:solidFill>
              <a:srgbClr val="B5B5B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20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238244" cy="890016"/>
          </a:xfrm>
          <a:prstGeom prst="rect">
            <a:avLst/>
          </a:prstGeom>
        </p:spPr>
      </p:pic>
      <p:sp>
        <p:nvSpPr>
          <p:cNvPr id="208" name="object 208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151376" cy="804672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1046988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071371"/>
            <a:ext cx="8371331" cy="963168"/>
          </a:xfrm>
          <a:prstGeom prst="rect">
            <a:avLst/>
          </a:prstGeom>
        </p:spPr>
      </p:pic>
      <p:sp>
        <p:nvSpPr>
          <p:cNvPr id="209" name="object 209"/>
          <p:cNvSpPr/>
          <p:nvPr/>
        </p:nvSpPr>
        <p:spPr>
          <a:xfrm>
            <a:off x="457200" y="1200150"/>
            <a:ext cx="8229600" cy="914400"/>
          </a:xfrm>
          <a:custGeom>
            <a:avLst/>
            <a:gdLst/>
            <a:ahLst/>
            <a:cxnLst/>
            <a:rect l="l" t="t" r="r" b="b"/>
            <a:pathLst>
              <a:path w="8229600" h="914400">
                <a:moveTo>
                  <a:pt x="0" y="9144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4500" y="1187450"/>
            <a:ext cx="8255000" cy="939800"/>
          </a:xfrm>
          <a:custGeom>
            <a:avLst/>
            <a:gdLst/>
            <a:ahLst/>
            <a:cxnLst/>
            <a:rect l="l" t="t" r="r" b="b"/>
            <a:pathLst>
              <a:path w="8255000" h="939800">
                <a:moveTo>
                  <a:pt x="12700" y="9271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927100"/>
                </a:lnTo>
                <a:lnTo>
                  <a:pt x="12700" y="927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8582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05497"/>
            <a:ext cx="7564111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while loop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loops through a block of code as long as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686497"/>
            <a:ext cx="3925945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a specified condition is true.</a:t>
            </a:r>
            <a:endParaRPr sz="2500">
              <a:latin typeface="Constantia"/>
              <a:cs typeface="Constantia"/>
            </a:endParaRPr>
          </a:p>
        </p:txBody>
      </p:sp>
      <p:pic>
        <p:nvPicPr>
          <p:cNvPr id="2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66950"/>
            <a:ext cx="3105150" cy="885825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57550"/>
            <a:ext cx="30099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86638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126236"/>
            <a:ext cx="8058912" cy="318211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57200" y="1200150"/>
            <a:ext cx="8229600" cy="3733800"/>
          </a:xfrm>
          <a:custGeom>
            <a:avLst/>
            <a:gdLst/>
            <a:ahLst/>
            <a:cxnLst/>
            <a:rect l="l" t="t" r="r" b="b"/>
            <a:pathLst>
              <a:path w="8229600" h="3733800">
                <a:moveTo>
                  <a:pt x="0" y="37338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733800"/>
                </a:lnTo>
                <a:lnTo>
                  <a:pt x="0" y="3733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4500" y="1187450"/>
            <a:ext cx="8255000" cy="3759200"/>
          </a:xfrm>
          <a:custGeom>
            <a:avLst/>
            <a:gdLst/>
            <a:ahLst/>
            <a:cxnLst/>
            <a:rect l="l" t="t" r="r" b="b"/>
            <a:pathLst>
              <a:path w="8255000" h="3759200">
                <a:moveTo>
                  <a:pt x="12700" y="37465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746500"/>
                </a:lnTo>
                <a:lnTo>
                  <a:pt x="12700" y="3746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9545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29562"/>
            <a:ext cx="442105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Constantia"/>
                <a:cs typeface="Constantia"/>
              </a:rPr>
              <a:t>The DOM (Document Object Model)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55843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83004"/>
            <a:ext cx="695134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is a platform and language-neutral interface that allows programs and scripts to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148789"/>
            <a:ext cx="6843429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dynamically access and update the content, structure, and style of a document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536385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563546"/>
            <a:ext cx="683247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defines 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objects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and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properties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of all document elements, and 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methods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929306"/>
            <a:ext cx="232852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(interface) to access them.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261793"/>
            <a:ext cx="312412" cy="1197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288995"/>
            <a:ext cx="4329923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W3c DOM is separated into 3 different parts: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63294" y="3580892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691894" y="3601313"/>
            <a:ext cx="3829049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spc="10" dirty="0">
                <a:solidFill>
                  <a:srgbClr val="FF0000"/>
                </a:solidFill>
                <a:latin typeface="Constantia"/>
                <a:cs typeface="Constantia"/>
              </a:rPr>
              <a:t>Core DOM </a:t>
            </a:r>
            <a:r>
              <a:rPr sz="1170" spc="10" dirty="0">
                <a:solidFill>
                  <a:srgbClr val="002060"/>
                </a:solidFill>
                <a:latin typeface="Constantia"/>
                <a:cs typeface="Constantia"/>
              </a:rPr>
              <a:t>- standard model for any structured document</a:t>
            </a:r>
            <a:endParaRPr sz="11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3836974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91894" y="3857396"/>
            <a:ext cx="3270959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spc="10" dirty="0">
                <a:solidFill>
                  <a:srgbClr val="FF0000"/>
                </a:solidFill>
                <a:latin typeface="Constantia"/>
                <a:cs typeface="Constantia"/>
              </a:rPr>
              <a:t>XML DOM </a:t>
            </a:r>
            <a:r>
              <a:rPr sz="1170" spc="10" dirty="0">
                <a:solidFill>
                  <a:srgbClr val="002060"/>
                </a:solidFill>
                <a:latin typeface="Constantia"/>
                <a:cs typeface="Constantia"/>
              </a:rPr>
              <a:t>- standard model for XML documents</a:t>
            </a:r>
            <a:endParaRPr sz="11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63294" y="4093006"/>
            <a:ext cx="234543" cy="899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91894" y="4113428"/>
            <a:ext cx="3502760" cy="152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spc="10" dirty="0">
                <a:solidFill>
                  <a:srgbClr val="FF0000"/>
                </a:solidFill>
                <a:latin typeface="Constantia"/>
                <a:cs typeface="Constantia"/>
              </a:rPr>
              <a:t>HTML DOM </a:t>
            </a:r>
            <a:r>
              <a:rPr sz="1170" spc="10" dirty="0">
                <a:solidFill>
                  <a:srgbClr val="002060"/>
                </a:solidFill>
                <a:latin typeface="Constantia"/>
                <a:cs typeface="Constantia"/>
              </a:rPr>
              <a:t>- standard model for HTML documents</a:t>
            </a:r>
            <a:endParaRPr sz="1100">
              <a:latin typeface="Constantia"/>
              <a:cs typeface="Constantia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2884932" cy="8900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2802636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bject 21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771644" cy="890016"/>
          </a:xfrm>
          <a:prstGeom prst="rect">
            <a:avLst/>
          </a:prstGeom>
        </p:spPr>
      </p:pic>
      <p:sp>
        <p:nvSpPr>
          <p:cNvPr id="212" name="object 212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690872" cy="804672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1732788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194815"/>
            <a:ext cx="8468868" cy="1449324"/>
          </a:xfrm>
          <a:prstGeom prst="rect">
            <a:avLst/>
          </a:prstGeom>
        </p:spPr>
      </p:pic>
      <p:sp>
        <p:nvSpPr>
          <p:cNvPr id="213" name="object 213"/>
          <p:cNvSpPr/>
          <p:nvPr/>
        </p:nvSpPr>
        <p:spPr>
          <a:xfrm>
            <a:off x="457200" y="1200150"/>
            <a:ext cx="8229600" cy="1600200"/>
          </a:xfrm>
          <a:custGeom>
            <a:avLst/>
            <a:gdLst/>
            <a:ahLst/>
            <a:cxnLst/>
            <a:rect l="l" t="t" r="r" b="b"/>
            <a:pathLst>
              <a:path w="8229600" h="1600200">
                <a:moveTo>
                  <a:pt x="0" y="16002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44500" y="1187450"/>
            <a:ext cx="8255000" cy="1625600"/>
          </a:xfrm>
          <a:custGeom>
            <a:avLst/>
            <a:gdLst/>
            <a:ahLst/>
            <a:cxnLst/>
            <a:rect l="l" t="t" r="r" b="b"/>
            <a:pathLst>
              <a:path w="8255000" h="1625600">
                <a:moveTo>
                  <a:pt x="12700" y="16129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1612900"/>
                </a:lnTo>
                <a:lnTo>
                  <a:pt x="12700" y="16129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04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761126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This loop executes the code block </a:t>
            </a: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at least once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, before checking if the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855342"/>
            <a:ext cx="773220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condition is true, then it will repeat the loop as long as the condition is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312796"/>
            <a:ext cx="58352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true.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43150"/>
            <a:ext cx="2819400" cy="108585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3419475"/>
            <a:ext cx="3000375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bject 21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3890771" cy="890016"/>
          </a:xfrm>
          <a:prstGeom prst="rect">
            <a:avLst/>
          </a:prstGeom>
        </p:spPr>
      </p:pic>
      <p:sp>
        <p:nvSpPr>
          <p:cNvPr id="216" name="object 216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3808476" cy="804672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104388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" y="1133856"/>
            <a:ext cx="8238744" cy="3695700"/>
          </a:xfrm>
          <a:prstGeom prst="rect">
            <a:avLst/>
          </a:prstGeom>
        </p:spPr>
      </p:pic>
      <p:sp>
        <p:nvSpPr>
          <p:cNvPr id="217" name="object 217"/>
          <p:cNvSpPr/>
          <p:nvPr/>
        </p:nvSpPr>
        <p:spPr>
          <a:xfrm>
            <a:off x="457200" y="1200150"/>
            <a:ext cx="8229600" cy="2971800"/>
          </a:xfrm>
          <a:custGeom>
            <a:avLst/>
            <a:gdLst/>
            <a:ahLst/>
            <a:cxnLst/>
            <a:rect l="l" t="t" r="r" b="b"/>
            <a:pathLst>
              <a:path w="8229600" h="2971800">
                <a:moveTo>
                  <a:pt x="0" y="29718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2971800"/>
                </a:lnTo>
                <a:lnTo>
                  <a:pt x="0" y="2971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4500" y="1187450"/>
            <a:ext cx="8255000" cy="2997200"/>
          </a:xfrm>
          <a:custGeom>
            <a:avLst/>
            <a:gdLst/>
            <a:ahLst/>
            <a:cxnLst/>
            <a:rect l="l" t="t" r="r" b="b"/>
            <a:pathLst>
              <a:path w="8255000" h="2997200">
                <a:moveTo>
                  <a:pt x="12700" y="29845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2984500"/>
                </a:lnTo>
                <a:lnTo>
                  <a:pt x="12700" y="2984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83614"/>
            <a:ext cx="295524" cy="114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13612"/>
            <a:ext cx="60949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Constantia"/>
                <a:cs typeface="Constantia"/>
              </a:rPr>
              <a:t>Break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613383"/>
            <a:ext cx="259973" cy="10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639772"/>
            <a:ext cx="3412700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used to jump out of a loop or a switch block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912087"/>
            <a:ext cx="259973" cy="101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938476"/>
            <a:ext cx="5518632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breaks the loop and continues executing the code after the loop (if any):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3119018"/>
            <a:ext cx="295524" cy="114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3149016"/>
            <a:ext cx="94292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Constantia"/>
                <a:cs typeface="Constantia"/>
              </a:rPr>
              <a:t>Continue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448787"/>
            <a:ext cx="259973" cy="1010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475176"/>
            <a:ext cx="7166555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breaks one iteration (in the loop), if a specified condition occurs, and continues with the next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731208"/>
            <a:ext cx="157677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iteration in the loop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3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2209800"/>
            <a:ext cx="3743325" cy="1047750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81450"/>
            <a:ext cx="38100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bject 22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248912" cy="890016"/>
          </a:xfrm>
          <a:prstGeom prst="rect">
            <a:avLst/>
          </a:prstGeom>
        </p:spPr>
      </p:pic>
      <p:sp>
        <p:nvSpPr>
          <p:cNvPr id="227" name="object 227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165092" cy="804672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6914388" cy="3561588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082039"/>
            <a:ext cx="5826252" cy="4037076"/>
          </a:xfrm>
          <a:prstGeom prst="rect">
            <a:avLst/>
          </a:prstGeom>
        </p:spPr>
      </p:pic>
      <p:sp>
        <p:nvSpPr>
          <p:cNvPr id="228" name="object 228"/>
          <p:cNvSpPr/>
          <p:nvPr/>
        </p:nvSpPr>
        <p:spPr>
          <a:xfrm>
            <a:off x="457200" y="1200150"/>
            <a:ext cx="6781800" cy="3429000"/>
          </a:xfrm>
          <a:custGeom>
            <a:avLst/>
            <a:gdLst/>
            <a:ahLst/>
            <a:cxnLst/>
            <a:rect l="l" t="t" r="r" b="b"/>
            <a:pathLst>
              <a:path w="6781800" h="3429000">
                <a:moveTo>
                  <a:pt x="0" y="3429000"/>
                </a:moveTo>
                <a:lnTo>
                  <a:pt x="0" y="0"/>
                </a:lnTo>
                <a:lnTo>
                  <a:pt x="6781800" y="0"/>
                </a:lnTo>
                <a:lnTo>
                  <a:pt x="6781800" y="3429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44500" y="1187450"/>
            <a:ext cx="6807200" cy="3454400"/>
          </a:xfrm>
          <a:custGeom>
            <a:avLst/>
            <a:gdLst/>
            <a:ahLst/>
            <a:cxnLst/>
            <a:rect l="l" t="t" r="r" b="b"/>
            <a:pathLst>
              <a:path w="6807200" h="3454400">
                <a:moveTo>
                  <a:pt x="12700" y="3441700"/>
                </a:moveTo>
                <a:lnTo>
                  <a:pt x="12700" y="12700"/>
                </a:lnTo>
                <a:lnTo>
                  <a:pt x="6794500" y="12700"/>
                </a:lnTo>
                <a:lnTo>
                  <a:pt x="6794500" y="3441700"/>
                </a:lnTo>
                <a:lnTo>
                  <a:pt x="12700" y="3441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778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99058"/>
            <a:ext cx="217870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Creating an Array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651559"/>
            <a:ext cx="1142880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007355"/>
            <a:ext cx="3476730" cy="2487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700" i="1" spc="10" dirty="0">
                <a:solidFill>
                  <a:srgbClr val="002060"/>
                </a:solidFill>
                <a:latin typeface="Constantia"/>
                <a:cs typeface="Constantia"/>
              </a:rPr>
              <a:t>var array-name = [item1, item2, ...];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2318525"/>
            <a:ext cx="2383158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700" i="1" spc="10" dirty="0">
                <a:solidFill>
                  <a:srgbClr val="002060"/>
                </a:solidFill>
                <a:latin typeface="Constantia"/>
                <a:cs typeface="Constantia"/>
              </a:rPr>
              <a:t>Using the new keyword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639365"/>
            <a:ext cx="1362266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Example: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995181"/>
            <a:ext cx="3573496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670" i="1" spc="10" dirty="0">
                <a:solidFill>
                  <a:srgbClr val="002060"/>
                </a:solidFill>
                <a:latin typeface="Constantia"/>
                <a:cs typeface="Constantia"/>
              </a:rPr>
              <a:t>var cars = ["Saab", "Volvo", "BMW"];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306331"/>
            <a:ext cx="4520713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670" i="1" spc="10" dirty="0">
                <a:solidFill>
                  <a:srgbClr val="002060"/>
                </a:solidFill>
                <a:latin typeface="Constantia"/>
                <a:cs typeface="Constantia"/>
              </a:rPr>
              <a:t>var cars = new Array("Saab", "Volvo", "BMW");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3635781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3677057"/>
            <a:ext cx="510872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Array can hold different objects/datatypes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4038117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1539" y="4079393"/>
            <a:ext cx="2983315" cy="279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Array index starts with </a:t>
            </a:r>
            <a:r>
              <a:rPr sz="2200" spc="10" dirty="0">
                <a:solidFill>
                  <a:srgbClr val="002060"/>
                </a:solidFill>
                <a:latin typeface="Calibri"/>
                <a:cs typeface="Calibri"/>
              </a:rPr>
              <a:t>0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bject 23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376416" cy="890016"/>
          </a:xfrm>
          <a:prstGeom prst="rect">
            <a:avLst/>
          </a:prstGeom>
        </p:spPr>
      </p:pic>
      <p:sp>
        <p:nvSpPr>
          <p:cNvPr id="231" name="object 231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295644" cy="804672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1103376"/>
            <a:ext cx="8545069" cy="4040124"/>
          </a:xfrm>
          <a:prstGeom prst="rect">
            <a:avLst/>
          </a:prstGeom>
        </p:spPr>
      </p:pic>
      <p:sp>
        <p:nvSpPr>
          <p:cNvPr id="232" name="object 232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19480"/>
            <a:ext cx="8009317" cy="4671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3200" spc="10" dirty="0">
                <a:solidFill>
                  <a:srgbClr val="FF0000"/>
                </a:solidFill>
                <a:latin typeface="Constantia"/>
                <a:cs typeface="Constantia"/>
              </a:rPr>
              <a:t>Arrays 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use numbers to access its "elements”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06144" y="1949932"/>
            <a:ext cx="4116978" cy="3201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200" i="1" spc="10" dirty="0">
                <a:solidFill>
                  <a:srgbClr val="002060"/>
                </a:solidFill>
                <a:latin typeface="Constantia"/>
                <a:cs typeface="Constantia"/>
              </a:rPr>
              <a:t>var person = ["John", "Doe", 46];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2429560"/>
            <a:ext cx="3258083" cy="3499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400" i="1" spc="10" dirty="0">
                <a:solidFill>
                  <a:srgbClr val="FF0000"/>
                </a:solidFill>
                <a:latin typeface="Constantia"/>
                <a:cs typeface="Constantia"/>
              </a:rPr>
              <a:t>person[0]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returns John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983921"/>
            <a:ext cx="7969001" cy="4674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3200" spc="10" dirty="0">
                <a:solidFill>
                  <a:srgbClr val="FF0000"/>
                </a:solidFill>
                <a:latin typeface="Constantia"/>
                <a:cs typeface="Constantia"/>
              </a:rPr>
              <a:t>Objects </a:t>
            </a: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use names to access its "members".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3614394"/>
            <a:ext cx="7106918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200" i="1" spc="10" dirty="0">
                <a:solidFill>
                  <a:srgbClr val="002060"/>
                </a:solidFill>
                <a:latin typeface="Constantia"/>
                <a:cs typeface="Constantia"/>
              </a:rPr>
              <a:t>var person = { firstName:"John", lastName:"Doe", age:46};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4094378"/>
            <a:ext cx="4222775" cy="3499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400" i="1" spc="10" dirty="0">
                <a:solidFill>
                  <a:srgbClr val="FF0000"/>
                </a:solidFill>
                <a:latin typeface="Constantia"/>
                <a:cs typeface="Constantia"/>
              </a:rPr>
              <a:t>person.firstname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returns John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3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23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06680"/>
            <a:ext cx="8336280" cy="644652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376160" cy="787908"/>
          </a:xfrm>
          <a:prstGeom prst="rect">
            <a:avLst/>
          </a:prstGeom>
        </p:spPr>
      </p:pic>
      <p:sp>
        <p:nvSpPr>
          <p:cNvPr id="235" name="object 235"/>
          <p:cNvSpPr/>
          <p:nvPr/>
        </p:nvSpPr>
        <p:spPr>
          <a:xfrm>
            <a:off x="457200" y="133337"/>
            <a:ext cx="8229600" cy="536969"/>
          </a:xfrm>
          <a:custGeom>
            <a:avLst/>
            <a:gdLst/>
            <a:ahLst/>
            <a:cxnLst/>
            <a:rect l="l" t="t" r="r" b="b"/>
            <a:pathLst>
              <a:path w="8229600" h="536969">
                <a:moveTo>
                  <a:pt x="0" y="5369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36969"/>
                </a:lnTo>
                <a:lnTo>
                  <a:pt x="0" y="53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7292340" cy="804672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247388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632460"/>
            <a:ext cx="7560564" cy="4511040"/>
          </a:xfrm>
          <a:prstGeom prst="rect">
            <a:avLst/>
          </a:prstGeom>
        </p:spPr>
      </p:pic>
      <p:sp>
        <p:nvSpPr>
          <p:cNvPr id="236" name="object 236"/>
          <p:cNvSpPr/>
          <p:nvPr/>
        </p:nvSpPr>
        <p:spPr>
          <a:xfrm>
            <a:off x="457200" y="742950"/>
            <a:ext cx="8229600" cy="4114800"/>
          </a:xfrm>
          <a:custGeom>
            <a:avLst/>
            <a:gdLst/>
            <a:ahLst/>
            <a:cxnLst/>
            <a:rect l="l" t="t" r="r" b="b"/>
            <a:pathLst>
              <a:path w="8229600" h="4114800">
                <a:moveTo>
                  <a:pt x="0" y="41148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1480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44500" y="730250"/>
            <a:ext cx="8255000" cy="4140200"/>
          </a:xfrm>
          <a:custGeom>
            <a:avLst/>
            <a:gdLst/>
            <a:ahLst/>
            <a:cxnLst/>
            <a:rect l="l" t="t" r="r" b="b"/>
            <a:pathLst>
              <a:path w="8255000" h="4140200">
                <a:moveTo>
                  <a:pt x="12700" y="41275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127500"/>
                </a:lnTo>
                <a:lnTo>
                  <a:pt x="12700" y="4127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797738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35405"/>
            <a:ext cx="226359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The length Property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15669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190523"/>
            <a:ext cx="29210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returns the length of an array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485874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519707"/>
            <a:ext cx="9075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1806638"/>
            <a:ext cx="5778820" cy="220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470" i="1" spc="10" dirty="0">
                <a:solidFill>
                  <a:srgbClr val="FF0000"/>
                </a:solidFill>
                <a:latin typeface="Consolas"/>
                <a:cs typeface="Consolas"/>
              </a:rPr>
              <a:t>var fruits = ["Banana", "Orange", "Apple", "Mango"];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063460"/>
            <a:ext cx="1577294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olas"/>
                <a:cs typeface="Consolas"/>
              </a:rPr>
              <a:t>fruits.length;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2325421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2363088"/>
            <a:ext cx="2610997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Adding Array Elements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683992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717825"/>
            <a:ext cx="6494399" cy="5029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The easiest way to add a new element to an array is using the </a:t>
            </a:r>
            <a:r>
              <a:rPr sz="1740" spc="10" dirty="0">
                <a:solidFill>
                  <a:srgbClr val="FF0000"/>
                </a:solidFill>
                <a:latin typeface="Constantia"/>
                <a:cs typeface="Constantia"/>
              </a:rPr>
              <a:t>push</a:t>
            </a:r>
            <a:endParaRPr sz="17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method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28775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321583"/>
            <a:ext cx="9075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63294" y="3608514"/>
            <a:ext cx="5778820" cy="220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470" i="1" spc="10" dirty="0">
                <a:solidFill>
                  <a:srgbClr val="FF0000"/>
                </a:solidFill>
                <a:latin typeface="Consolas"/>
                <a:cs typeface="Consolas"/>
              </a:rPr>
              <a:t>var fruits = ["Banana", "Orange", "Apple", "Mango"];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691894" y="3865359"/>
            <a:ext cx="230905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olas"/>
                <a:cs typeface="Consolas"/>
              </a:rPr>
              <a:t>fruits.push("Lemon");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4127398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1539" y="4165066"/>
            <a:ext cx="260488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Sorting Array Elements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63294" y="4476026"/>
            <a:ext cx="2748153" cy="220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500" i="1" spc="10" dirty="0">
                <a:solidFill>
                  <a:srgbClr val="FF0000"/>
                </a:solidFill>
                <a:latin typeface="Consolas"/>
                <a:cs typeface="Consolas"/>
              </a:rPr>
              <a:t>var y = fruits.sort();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539107" y="4504220"/>
            <a:ext cx="267691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// sort cars in alphabetical order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3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bject 23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858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269992" cy="722376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06044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55448"/>
            <a:ext cx="5189220" cy="809244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96824"/>
            <a:ext cx="8666988" cy="4646676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579120"/>
            <a:ext cx="8644128" cy="4564380"/>
          </a:xfrm>
          <a:prstGeom prst="rect">
            <a:avLst/>
          </a:prstGeom>
        </p:spPr>
      </p:pic>
      <p:sp>
        <p:nvSpPr>
          <p:cNvPr id="239" name="object 239"/>
          <p:cNvSpPr/>
          <p:nvPr/>
        </p:nvSpPr>
        <p:spPr>
          <a:xfrm>
            <a:off x="457200" y="590550"/>
            <a:ext cx="8534400" cy="4552950"/>
          </a:xfrm>
          <a:custGeom>
            <a:avLst/>
            <a:gdLst/>
            <a:ahLst/>
            <a:cxnLst/>
            <a:rect l="l" t="t" r="r" b="b"/>
            <a:pathLst>
              <a:path w="8534400" h="4552950">
                <a:moveTo>
                  <a:pt x="0" y="4552950"/>
                </a:moveTo>
                <a:lnTo>
                  <a:pt x="0" y="0"/>
                </a:lnTo>
                <a:lnTo>
                  <a:pt x="8534400" y="0"/>
                </a:lnTo>
                <a:lnTo>
                  <a:pt x="8534400" y="4552950"/>
                </a:lnTo>
                <a:lnTo>
                  <a:pt x="0" y="4552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44500" y="577850"/>
            <a:ext cx="8559800" cy="4578350"/>
          </a:xfrm>
          <a:custGeom>
            <a:avLst/>
            <a:gdLst/>
            <a:ahLst/>
            <a:cxnLst/>
            <a:rect l="l" t="t" r="r" b="b"/>
            <a:pathLst>
              <a:path w="8559800" h="4578350">
                <a:moveTo>
                  <a:pt x="12700" y="4565650"/>
                </a:moveTo>
                <a:lnTo>
                  <a:pt x="12700" y="12700"/>
                </a:lnTo>
                <a:lnTo>
                  <a:pt x="8547100" y="12700"/>
                </a:lnTo>
                <a:lnTo>
                  <a:pt x="8547100" y="4565650"/>
                </a:lnTo>
                <a:lnTo>
                  <a:pt x="12700" y="4565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7226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750887"/>
            <a:ext cx="137807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Function Syntax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093563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FFF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117968"/>
            <a:ext cx="4811523" cy="164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FFFF"/>
                </a:solidFill>
                <a:latin typeface="Constantia"/>
                <a:cs typeface="Constantia"/>
              </a:rPr>
              <a:t>Function parameters are the names listed in the function definition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430641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FFF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455001"/>
            <a:ext cx="708130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spc="10" dirty="0">
                <a:solidFill>
                  <a:srgbClr val="FFFFFF"/>
                </a:solidFill>
                <a:latin typeface="Constantia"/>
                <a:cs typeface="Constantia"/>
              </a:rPr>
              <a:t>Function arguments are the real values received by the function when it is invoked.the function, the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1752181"/>
            <a:ext cx="259561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FFFF"/>
                </a:solidFill>
                <a:latin typeface="Constantia"/>
                <a:cs typeface="Constantia"/>
              </a:rPr>
              <a:t>arguments behave as local variables.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2082736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2110930"/>
            <a:ext cx="170916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Function Invocation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2453499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2477859"/>
            <a:ext cx="6277541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code inside the function will execute when "something" invokes (calls) the function: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2772601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2793351"/>
            <a:ext cx="3170523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When an event occurs (when a user clicks a button)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3294" y="3057589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91894" y="3078339"/>
            <a:ext cx="2959509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When it is invoked (called) from JavaScript code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63294" y="3342831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691894" y="3363581"/>
            <a:ext cx="1751197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Automatically (self invoked)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8640" y="366337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91539" y="3691572"/>
            <a:ext cx="140055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Function Return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06144" y="4034192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292606" y="4058552"/>
            <a:ext cx="550050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When JavaScript reaches a return statement, the function will stop executing.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06144" y="4371027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292606" y="4395432"/>
            <a:ext cx="7589539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spc="10" dirty="0">
                <a:solidFill>
                  <a:srgbClr val="002060"/>
                </a:solidFill>
                <a:latin typeface="Constantia"/>
                <a:cs typeface="Constantia"/>
              </a:rPr>
              <a:t>If the function was invoked from a statement, JavaScript will "return" to execute the code after the invoking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292606" y="4692841"/>
            <a:ext cx="79810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statement.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219200" y="1047712"/>
            <a:ext cx="2514600" cy="738670"/>
          </a:xfrm>
          <a:custGeom>
            <a:avLst/>
            <a:gdLst/>
            <a:ahLst/>
            <a:cxnLst/>
            <a:rect l="l" t="t" r="r" b="b"/>
            <a:pathLst>
              <a:path w="2514600" h="738670">
                <a:moveTo>
                  <a:pt x="0" y="73867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738670"/>
                </a:lnTo>
                <a:lnTo>
                  <a:pt x="0" y="738670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text 1"/>
          <p:cNvSpPr txBox="1"/>
          <p:nvPr/>
        </p:nvSpPr>
        <p:spPr>
          <a:xfrm>
            <a:off x="1310894" y="1126363"/>
            <a:ext cx="2269504" cy="391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i="1" spc="10" dirty="0">
                <a:latin typeface="Calibri"/>
                <a:cs typeface="Calibri"/>
              </a:rPr>
              <a:t>function name(para1, para2) {</a:t>
            </a:r>
            <a:endParaRPr sz="1300">
              <a:latin typeface="Calibri"/>
              <a:cs typeface="Calibri"/>
            </a:endParaRPr>
          </a:p>
          <a:p>
            <a:pPr marL="156972">
              <a:lnSpc>
                <a:spcPct val="100000"/>
              </a:lnSpc>
            </a:pPr>
            <a:r>
              <a:rPr sz="1400" b="1" i="1" spc="10" dirty="0">
                <a:latin typeface="Calibri"/>
                <a:cs typeface="Calibri"/>
              </a:rPr>
              <a:t>code to be executed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310894" y="1553083"/>
            <a:ext cx="10087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i="1" spc="10" dirty="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4343400" y="895337"/>
            <a:ext cx="2286000" cy="1169556"/>
          </a:xfrm>
          <a:custGeom>
            <a:avLst/>
            <a:gdLst/>
            <a:ahLst/>
            <a:cxnLst/>
            <a:rect l="l" t="t" r="r" b="b"/>
            <a:pathLst>
              <a:path w="2286000" h="1169556">
                <a:moveTo>
                  <a:pt x="0" y="1169556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1169556"/>
                </a:lnTo>
                <a:lnTo>
                  <a:pt x="0" y="1169556"/>
                </a:lnTo>
                <a:close/>
              </a:path>
            </a:pathLst>
          </a:custGeom>
          <a:solidFill>
            <a:srgbClr val="FFF1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4435475" y="973734"/>
            <a:ext cx="1851499" cy="178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i="1" spc="10" dirty="0">
                <a:latin typeface="Calibri"/>
                <a:cs typeface="Calibri"/>
              </a:rPr>
              <a:t>var x = myFunction(4, 3);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435475" y="1400683"/>
            <a:ext cx="2031376" cy="391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i="1" spc="10" dirty="0">
                <a:latin typeface="Calibri"/>
                <a:cs typeface="Calibri"/>
              </a:rPr>
              <a:t>function myFunction(a, b) {</a:t>
            </a:r>
            <a:endParaRPr sz="1300">
              <a:latin typeface="Calibri"/>
              <a:cs typeface="Calibri"/>
            </a:endParaRPr>
          </a:p>
          <a:p>
            <a:pPr marL="156971">
              <a:lnSpc>
                <a:spcPct val="100000"/>
              </a:lnSpc>
            </a:pPr>
            <a:r>
              <a:rPr sz="1400" b="1" i="1" spc="10" dirty="0">
                <a:latin typeface="Calibri"/>
                <a:cs typeface="Calibri"/>
              </a:rPr>
              <a:t>return a * b;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435475" y="1827402"/>
            <a:ext cx="101635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i="1" spc="10" dirty="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bject 24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2192"/>
            <a:ext cx="8336280" cy="658368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512564" cy="707136"/>
          </a:xfrm>
          <a:prstGeom prst="rect">
            <a:avLst/>
          </a:prstGeom>
        </p:spPr>
      </p:pic>
      <p:sp>
        <p:nvSpPr>
          <p:cNvPr id="244" name="object 244"/>
          <p:cNvSpPr/>
          <p:nvPr/>
        </p:nvSpPr>
        <p:spPr>
          <a:xfrm>
            <a:off x="457200" y="38100"/>
            <a:ext cx="8229600" cy="552450"/>
          </a:xfrm>
          <a:custGeom>
            <a:avLst/>
            <a:gdLst/>
            <a:ahLst/>
            <a:cxnLst/>
            <a:rect l="l" t="t" r="r" b="b"/>
            <a:pathLst>
              <a:path w="8229600" h="552450">
                <a:moveTo>
                  <a:pt x="0" y="5524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52450"/>
                </a:lnTo>
                <a:lnTo>
                  <a:pt x="0" y="552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9164"/>
            <a:ext cx="4425696" cy="804672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573024"/>
            <a:ext cx="8362188" cy="4323588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658368"/>
            <a:ext cx="7827264" cy="4485132"/>
          </a:xfrm>
          <a:prstGeom prst="rect">
            <a:avLst/>
          </a:prstGeom>
        </p:spPr>
      </p:pic>
      <p:sp>
        <p:nvSpPr>
          <p:cNvPr id="245" name="object 245"/>
          <p:cNvSpPr/>
          <p:nvPr/>
        </p:nvSpPr>
        <p:spPr>
          <a:xfrm>
            <a:off x="457200" y="666750"/>
            <a:ext cx="8229600" cy="4191000"/>
          </a:xfrm>
          <a:custGeom>
            <a:avLst/>
            <a:gdLst/>
            <a:ahLst/>
            <a:cxnLst/>
            <a:rect l="l" t="t" r="r" b="b"/>
            <a:pathLst>
              <a:path w="8229600" h="4191000">
                <a:moveTo>
                  <a:pt x="0" y="4191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91000"/>
                </a:lnTo>
                <a:lnTo>
                  <a:pt x="0" y="419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500" y="654050"/>
            <a:ext cx="8255000" cy="4216400"/>
          </a:xfrm>
          <a:custGeom>
            <a:avLst/>
            <a:gdLst/>
            <a:ahLst/>
            <a:cxnLst/>
            <a:rect l="l" t="t" r="r" b="b"/>
            <a:pathLst>
              <a:path w="8255000" h="4216400">
                <a:moveTo>
                  <a:pt x="12700" y="4203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203700"/>
                </a:lnTo>
                <a:lnTo>
                  <a:pt x="12700" y="4203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16457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50290"/>
            <a:ext cx="1410005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HTML Events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2564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284668"/>
            <a:ext cx="640023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An HTML event can be something the browser does, or something a user does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6450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673288"/>
            <a:ext cx="272148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Some examples of HTML events: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01585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040217"/>
            <a:ext cx="291574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An HTML web page has finished loading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235291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2377275"/>
            <a:ext cx="2476945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An HTML input field was changed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63294" y="2689719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691894" y="2714079"/>
            <a:ext cx="21194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An HTML button was clicked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044380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072574"/>
            <a:ext cx="474802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JavaScript lets you execute code when events are detected.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43325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461448"/>
            <a:ext cx="673684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HTML allows event handler attributes, with JavaScript code, to be added to HTML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3804399"/>
            <a:ext cx="7953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elements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63294" y="4146968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691894" y="4171328"/>
            <a:ext cx="46375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i="1" spc="10" dirty="0">
                <a:solidFill>
                  <a:srgbClr val="002060"/>
                </a:solidFill>
                <a:latin typeface="Constantia"/>
                <a:cs typeface="Constantia"/>
              </a:rPr>
              <a:t>Syntax: 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&lt;some-HTML-element </a:t>
            </a:r>
            <a:r>
              <a:rPr sz="1300" b="1" i="1" spc="10" dirty="0">
                <a:solidFill>
                  <a:srgbClr val="002060"/>
                </a:solidFill>
                <a:latin typeface="Constantia"/>
                <a:cs typeface="Constantia"/>
              </a:rPr>
              <a:t>some-event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="</a:t>
            </a:r>
            <a:r>
              <a:rPr sz="1300" b="1" i="1" spc="10" dirty="0">
                <a:solidFill>
                  <a:srgbClr val="002060"/>
                </a:solidFill>
                <a:latin typeface="Constantia"/>
                <a:cs typeface="Constantia"/>
              </a:rPr>
              <a:t>some JavaScript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"&gt;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920494" y="4466374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149094" y="4487125"/>
            <a:ext cx="3710405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i="1" spc="10" dirty="0">
                <a:solidFill>
                  <a:srgbClr val="002060"/>
                </a:solidFill>
                <a:latin typeface="Constantia"/>
                <a:cs typeface="Constantia"/>
              </a:rPr>
              <a:t>Ex: </a:t>
            </a:r>
            <a:r>
              <a:rPr sz="1070" i="1" spc="10" dirty="0">
                <a:solidFill>
                  <a:srgbClr val="FF0000"/>
                </a:solidFill>
                <a:latin typeface="Constantia"/>
                <a:cs typeface="Constantia"/>
              </a:rPr>
              <a:t>&lt;button </a:t>
            </a:r>
            <a:r>
              <a:rPr sz="1070" b="1" i="1" spc="10" dirty="0">
                <a:solidFill>
                  <a:srgbClr val="002060"/>
                </a:solidFill>
                <a:latin typeface="Constantia"/>
                <a:cs typeface="Constantia"/>
              </a:rPr>
              <a:t>onclick</a:t>
            </a:r>
            <a:r>
              <a:rPr sz="1070" i="1" spc="10" dirty="0">
                <a:solidFill>
                  <a:srgbClr val="FF0000"/>
                </a:solidFill>
                <a:latin typeface="Constantia"/>
                <a:cs typeface="Constantia"/>
              </a:rPr>
              <a:t>=</a:t>
            </a:r>
            <a:r>
              <a:rPr sz="1070" i="1" spc="10" dirty="0">
                <a:solidFill>
                  <a:srgbClr val="0070C0"/>
                </a:solidFill>
                <a:latin typeface="Constantia"/>
                <a:cs typeface="Constantia"/>
              </a:rPr>
              <a:t>‘</a:t>
            </a:r>
            <a:r>
              <a:rPr sz="1070" b="1" i="1" spc="10" dirty="0">
                <a:solidFill>
                  <a:srgbClr val="002060"/>
                </a:solidFill>
                <a:latin typeface="Constantia"/>
                <a:cs typeface="Constantia"/>
              </a:rPr>
              <a:t>displayDate();‘</a:t>
            </a:r>
            <a:r>
              <a:rPr sz="1070" i="1" spc="10" dirty="0">
                <a:solidFill>
                  <a:srgbClr val="FF0000"/>
                </a:solidFill>
                <a:latin typeface="Constantia"/>
                <a:cs typeface="Constantia"/>
              </a:rPr>
              <a:t>&gt;The time is?&lt;/button&gt;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object 24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582156" cy="890016"/>
          </a:xfrm>
          <a:prstGeom prst="rect">
            <a:avLst/>
          </a:prstGeom>
        </p:spPr>
      </p:pic>
      <p:sp>
        <p:nvSpPr>
          <p:cNvPr id="248" name="object 248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501384" cy="804672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4094988" cy="3790188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1188719"/>
            <a:ext cx="4009644" cy="3951732"/>
          </a:xfrm>
          <a:prstGeom prst="rect">
            <a:avLst/>
          </a:prstGeom>
        </p:spPr>
      </p:pic>
      <p:sp>
        <p:nvSpPr>
          <p:cNvPr id="249" name="object 249"/>
          <p:cNvSpPr/>
          <p:nvPr/>
        </p:nvSpPr>
        <p:spPr>
          <a:xfrm>
            <a:off x="457200" y="1200150"/>
            <a:ext cx="3962400" cy="3657600"/>
          </a:xfrm>
          <a:custGeom>
            <a:avLst/>
            <a:gdLst/>
            <a:ahLst/>
            <a:cxnLst/>
            <a:rect l="l" t="t" r="r" b="b"/>
            <a:pathLst>
              <a:path w="3962400" h="3657600">
                <a:moveTo>
                  <a:pt x="0" y="3657600"/>
                </a:moveTo>
                <a:lnTo>
                  <a:pt x="0" y="0"/>
                </a:lnTo>
                <a:lnTo>
                  <a:pt x="3962400" y="0"/>
                </a:lnTo>
                <a:lnTo>
                  <a:pt x="3962400" y="365760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44500" y="1187450"/>
            <a:ext cx="3987800" cy="3683000"/>
          </a:xfrm>
          <a:custGeom>
            <a:avLst/>
            <a:gdLst/>
            <a:ahLst/>
            <a:cxnLst/>
            <a:rect l="l" t="t" r="r" b="b"/>
            <a:pathLst>
              <a:path w="3987800" h="3683000">
                <a:moveTo>
                  <a:pt x="12700" y="3670300"/>
                </a:moveTo>
                <a:lnTo>
                  <a:pt x="12700" y="12700"/>
                </a:lnTo>
                <a:lnTo>
                  <a:pt x="3975100" y="12700"/>
                </a:lnTo>
                <a:lnTo>
                  <a:pt x="3975100" y="3670300"/>
                </a:lnTo>
                <a:lnTo>
                  <a:pt x="12700" y="3670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326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60868"/>
            <a:ext cx="146215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onload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event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03438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27797"/>
            <a:ext cx="27926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occurs when an object has been loaded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040241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064601"/>
            <a:ext cx="2521055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is most often used with the &lt;body&gt;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362035"/>
            <a:ext cx="2724162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element to execute a script once a web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659215"/>
            <a:ext cx="2774692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page has completely loaded all content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971659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996019"/>
            <a:ext cx="295228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can be used to check the visitor's browser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293224"/>
            <a:ext cx="2778015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type and browser version, and load the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590633"/>
            <a:ext cx="286966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proper version of the web page based on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3887864"/>
            <a:ext cx="116531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information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4200308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92606" y="4224668"/>
            <a:ext cx="262408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can also be used to deal with cookies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3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36" y="1106424"/>
            <a:ext cx="4094988" cy="3790188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194815"/>
            <a:ext cx="4212336" cy="3948684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4724400" y="1200150"/>
            <a:ext cx="3962400" cy="3657600"/>
          </a:xfrm>
          <a:custGeom>
            <a:avLst/>
            <a:gdLst/>
            <a:ahLst/>
            <a:cxnLst/>
            <a:rect l="l" t="t" r="r" b="b"/>
            <a:pathLst>
              <a:path w="3962400" h="3657600">
                <a:moveTo>
                  <a:pt x="0" y="3657600"/>
                </a:moveTo>
                <a:lnTo>
                  <a:pt x="0" y="0"/>
                </a:lnTo>
                <a:lnTo>
                  <a:pt x="3962400" y="0"/>
                </a:lnTo>
                <a:lnTo>
                  <a:pt x="3962400" y="365760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11700" y="1187450"/>
            <a:ext cx="3987800" cy="3683000"/>
          </a:xfrm>
          <a:custGeom>
            <a:avLst/>
            <a:gdLst/>
            <a:ahLst/>
            <a:cxnLst/>
            <a:rect l="l" t="t" r="r" b="b"/>
            <a:pathLst>
              <a:path w="3987800" h="3683000">
                <a:moveTo>
                  <a:pt x="12700" y="3670300"/>
                </a:moveTo>
                <a:lnTo>
                  <a:pt x="12700" y="12700"/>
                </a:lnTo>
                <a:lnTo>
                  <a:pt x="3975100" y="12700"/>
                </a:lnTo>
                <a:lnTo>
                  <a:pt x="3975100" y="3670300"/>
                </a:lnTo>
                <a:lnTo>
                  <a:pt x="12700" y="3670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4816729" y="13604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159629" y="1398142"/>
            <a:ext cx="222612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000" spc="10" smtClean="0">
                <a:solidFill>
                  <a:srgbClr val="FF0000"/>
                </a:solidFill>
                <a:latin typeface="Constantia"/>
                <a:cs typeface="Constantia"/>
              </a:rPr>
              <a:t>onu</a:t>
            </a:r>
            <a:r>
              <a:rPr lang="en-US" sz="2000" spc="10" dirty="0" smtClean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000" spc="10" smtClean="0">
                <a:solidFill>
                  <a:srgbClr val="FF0000"/>
                </a:solidFill>
                <a:latin typeface="Constantia"/>
                <a:cs typeface="Constantia"/>
              </a:rPr>
              <a:t>load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event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273929" y="186230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560441" y="1896135"/>
            <a:ext cx="22517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occurs once a page has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560441" y="2307869"/>
            <a:ext cx="9859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unloaded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273929" y="274038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560441" y="2774213"/>
            <a:ext cx="30829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occurs when the user navigates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560441" y="3185718"/>
            <a:ext cx="2313084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away from the page (by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60441" y="3597427"/>
            <a:ext cx="308518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clicking on a link, submitting 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560441" y="4008958"/>
            <a:ext cx="2555977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form, closing the browser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560441" y="4420514"/>
            <a:ext cx="1421041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window, etc.).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3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24350"/>
            <a:ext cx="2790825" cy="419100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52950"/>
            <a:ext cx="2581275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ject 25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719328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239768" cy="783336"/>
          </a:xfrm>
          <a:prstGeom prst="rect">
            <a:avLst/>
          </a:prstGeom>
        </p:spPr>
      </p:pic>
      <p:sp>
        <p:nvSpPr>
          <p:cNvPr id="254" name="object 254"/>
          <p:cNvSpPr/>
          <p:nvPr/>
        </p:nvSpPr>
        <p:spPr>
          <a:xfrm>
            <a:off x="457200" y="53581"/>
            <a:ext cx="8229600" cy="613169"/>
          </a:xfrm>
          <a:custGeom>
            <a:avLst/>
            <a:gdLst/>
            <a:ahLst/>
            <a:cxnLst/>
            <a:rect l="l" t="t" r="r" b="b"/>
            <a:pathLst>
              <a:path w="8229600" h="613169">
                <a:moveTo>
                  <a:pt x="0" y="6131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13169"/>
                </a:lnTo>
                <a:lnTo>
                  <a:pt x="0" y="613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91440"/>
            <a:ext cx="4155948" cy="804672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725424"/>
            <a:ext cx="8362188" cy="2037588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714756"/>
            <a:ext cx="7712964" cy="1862328"/>
          </a:xfrm>
          <a:prstGeom prst="rect">
            <a:avLst/>
          </a:prstGeom>
        </p:spPr>
      </p:pic>
      <p:sp>
        <p:nvSpPr>
          <p:cNvPr id="255" name="object 255"/>
          <p:cNvSpPr/>
          <p:nvPr/>
        </p:nvSpPr>
        <p:spPr>
          <a:xfrm>
            <a:off x="457200" y="819150"/>
            <a:ext cx="8229600" cy="1905000"/>
          </a:xfrm>
          <a:custGeom>
            <a:avLst/>
            <a:gdLst/>
            <a:ahLst/>
            <a:cxnLst/>
            <a:rect l="l" t="t" r="r" b="b"/>
            <a:pathLst>
              <a:path w="8229600" h="1905000">
                <a:moveTo>
                  <a:pt x="0" y="1905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905000"/>
                </a:lnTo>
                <a:lnTo>
                  <a:pt x="0" y="1905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44500" y="806450"/>
            <a:ext cx="8255000" cy="1930400"/>
          </a:xfrm>
          <a:custGeom>
            <a:avLst/>
            <a:gdLst/>
            <a:ahLst/>
            <a:cxnLst/>
            <a:rect l="l" t="t" r="r" b="b"/>
            <a:pathLst>
              <a:path w="8255000" h="1930400">
                <a:moveTo>
                  <a:pt x="12700" y="1917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1917700"/>
                </a:lnTo>
                <a:lnTo>
                  <a:pt x="12700" y="1917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72952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06830"/>
            <a:ext cx="158989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onsubmit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event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27171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299908"/>
            <a:ext cx="308171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occurs when you try to submit a form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66033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688528"/>
            <a:ext cx="378066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often used to trigger a form validator function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03109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055457"/>
            <a:ext cx="6235240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In the following example: if validate() function returns true, the form will be submitted,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2352891"/>
            <a:ext cx="2603846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otherwise it will not submit the data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528316"/>
            <a:ext cx="7574280" cy="2615184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1066800" y="2647929"/>
            <a:ext cx="7239000" cy="2493009"/>
          </a:xfrm>
          <a:custGeom>
            <a:avLst/>
            <a:gdLst/>
            <a:ahLst/>
            <a:cxnLst/>
            <a:rect l="l" t="t" r="r" b="b"/>
            <a:pathLst>
              <a:path w="7239000" h="2493009">
                <a:moveTo>
                  <a:pt x="0" y="2493010"/>
                </a:moveTo>
                <a:lnTo>
                  <a:pt x="0" y="0"/>
                </a:lnTo>
                <a:lnTo>
                  <a:pt x="7239000" y="0"/>
                </a:lnTo>
                <a:lnTo>
                  <a:pt x="7239000" y="2493010"/>
                </a:lnTo>
                <a:lnTo>
                  <a:pt x="0" y="2493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619354"/>
            <a:ext cx="7296150" cy="252414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158544" y="2727588"/>
            <a:ext cx="80924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58544" y="2925708"/>
            <a:ext cx="216818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function validation()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38326" y="3123855"/>
            <a:ext cx="3159590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all validation goes here .........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338326" y="3322202"/>
            <a:ext cx="280283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return either true or false  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38326" y="3520322"/>
            <a:ext cx="1810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158544" y="3718442"/>
            <a:ext cx="89916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&lt;/script&gt;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158544" y="3916613"/>
            <a:ext cx="62941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&lt;body&gt;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158544" y="4114733"/>
            <a:ext cx="61457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00CCFF"/>
                </a:solidFill>
                <a:latin typeface="Consolas"/>
                <a:cs typeface="Consolas"/>
              </a:rPr>
              <a:t>&lt;form method="POST" action=‚reg.asp" </a:t>
            </a: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onsubmit="return validate();</a:t>
            </a:r>
            <a:r>
              <a:rPr sz="1270" b="1" spc="10" dirty="0">
                <a:solidFill>
                  <a:srgbClr val="00CCFF"/>
                </a:solidFill>
                <a:latin typeface="Consolas"/>
                <a:cs typeface="Consolas"/>
              </a:rPr>
              <a:t>"&gt;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18158" y="4312931"/>
            <a:ext cx="719328" cy="164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.......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518158" y="4511278"/>
            <a:ext cx="3526217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00CCFF"/>
                </a:solidFill>
                <a:latin typeface="Consolas"/>
                <a:cs typeface="Consolas"/>
              </a:rPr>
              <a:t>&lt;input type="submit" value="Submit" /&gt;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158544" y="4709397"/>
            <a:ext cx="71932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&lt;/form&gt;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158544" y="4907518"/>
            <a:ext cx="71932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&lt;/body&gt;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bject 2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609332" cy="890016"/>
          </a:xfrm>
          <a:prstGeom prst="rect">
            <a:avLst/>
          </a:prstGeom>
        </p:spPr>
      </p:pic>
      <p:sp>
        <p:nvSpPr>
          <p:cNvPr id="259" name="object 25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525512" cy="804672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1580388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89659"/>
            <a:ext cx="6836664" cy="1511808"/>
          </a:xfrm>
          <a:prstGeom prst="rect">
            <a:avLst/>
          </a:prstGeom>
        </p:spPr>
      </p:pic>
      <p:sp>
        <p:nvSpPr>
          <p:cNvPr id="260" name="object 260"/>
          <p:cNvSpPr/>
          <p:nvPr/>
        </p:nvSpPr>
        <p:spPr>
          <a:xfrm>
            <a:off x="457200" y="1200150"/>
            <a:ext cx="8229600" cy="1447800"/>
          </a:xfrm>
          <a:custGeom>
            <a:avLst/>
            <a:gdLst/>
            <a:ahLst/>
            <a:cxnLst/>
            <a:rect l="l" t="t" r="r" b="b"/>
            <a:pathLst>
              <a:path w="8229600" h="1447800">
                <a:moveTo>
                  <a:pt x="0" y="14478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447800"/>
                </a:lnTo>
                <a:lnTo>
                  <a:pt x="0" y="1447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44500" y="1187450"/>
            <a:ext cx="8255000" cy="1473200"/>
          </a:xfrm>
          <a:custGeom>
            <a:avLst/>
            <a:gdLst/>
            <a:ahLst/>
            <a:cxnLst/>
            <a:rect l="l" t="t" r="r" b="b"/>
            <a:pathLst>
              <a:path w="8255000" h="1473200">
                <a:moveTo>
                  <a:pt x="12700" y="14605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1460500"/>
                </a:lnTo>
                <a:lnTo>
                  <a:pt x="12700" y="1460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5319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92986"/>
            <a:ext cx="265980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onmouseover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event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61389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647723"/>
            <a:ext cx="57081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triggers when you bring your mouse over any element and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1950517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1988184"/>
            <a:ext cx="256977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onmouseout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event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30908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342921"/>
            <a:ext cx="562996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triggers when you move your mouse out from an element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606039"/>
            <a:ext cx="7574280" cy="2528316"/>
          </a:xfrm>
          <a:prstGeom prst="rect">
            <a:avLst/>
          </a:prstGeom>
        </p:spPr>
      </p:pic>
      <p:sp>
        <p:nvSpPr>
          <p:cNvPr id="262" name="object 262"/>
          <p:cNvSpPr/>
          <p:nvPr/>
        </p:nvSpPr>
        <p:spPr>
          <a:xfrm>
            <a:off x="1066800" y="2724099"/>
            <a:ext cx="7239000" cy="2292984"/>
          </a:xfrm>
          <a:custGeom>
            <a:avLst/>
            <a:gdLst/>
            <a:ahLst/>
            <a:cxnLst/>
            <a:rect l="l" t="t" r="r" b="b"/>
            <a:pathLst>
              <a:path w="7239000" h="2292984">
                <a:moveTo>
                  <a:pt x="0" y="2292985"/>
                </a:moveTo>
                <a:lnTo>
                  <a:pt x="0" y="0"/>
                </a:lnTo>
                <a:lnTo>
                  <a:pt x="7239000" y="0"/>
                </a:lnTo>
                <a:lnTo>
                  <a:pt x="7239000" y="2292985"/>
                </a:lnTo>
                <a:lnTo>
                  <a:pt x="0" y="2292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38225" y="2695524"/>
            <a:ext cx="7296150" cy="2350134"/>
          </a:xfrm>
          <a:custGeom>
            <a:avLst/>
            <a:gdLst/>
            <a:ahLst/>
            <a:cxnLst/>
            <a:rect l="l" t="t" r="r" b="b"/>
            <a:pathLst>
              <a:path w="7296150" h="2350134">
                <a:moveTo>
                  <a:pt x="28575" y="2321560"/>
                </a:moveTo>
                <a:lnTo>
                  <a:pt x="28575" y="28575"/>
                </a:lnTo>
                <a:lnTo>
                  <a:pt x="7267575" y="28575"/>
                </a:lnTo>
                <a:lnTo>
                  <a:pt x="7267575" y="2321560"/>
                </a:lnTo>
                <a:lnTo>
                  <a:pt x="28575" y="2321560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158544" y="2803788"/>
            <a:ext cx="80924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072894" y="3001908"/>
            <a:ext cx="162589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function over()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514854" y="3200055"/>
            <a:ext cx="4972572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00CCFF"/>
                </a:solidFill>
                <a:latin typeface="Consolas"/>
                <a:cs typeface="Consolas"/>
              </a:rPr>
              <a:t>document.getElementById("h2").innerHTML="Mouse Over";}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072894" y="3398402"/>
            <a:ext cx="153597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function out()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514854" y="3596522"/>
            <a:ext cx="488233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00CCFF"/>
                </a:solidFill>
                <a:latin typeface="Consolas"/>
                <a:cs typeface="Consolas"/>
              </a:rPr>
              <a:t>document.getElementById("h2").innerHTML="Mouse Out";}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58544" y="3794693"/>
            <a:ext cx="89916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&lt;/script&gt;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158544" y="3992813"/>
            <a:ext cx="108350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&lt;body&gt;    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699514" y="4190933"/>
            <a:ext cx="443517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&lt;div </a:t>
            </a: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onmouseout="out();" onmouseover="over();" </a:t>
            </a: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970785" y="4389358"/>
            <a:ext cx="424877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&lt;h2 id="h2"&gt; This is inside the division &lt;/h2&gt;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99514" y="4587478"/>
            <a:ext cx="62941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&lt;/div&gt;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158544" y="4785598"/>
            <a:ext cx="71932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&lt;/body&gt;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4037076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8298180" cy="395173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57200" y="1200150"/>
            <a:ext cx="8229600" cy="3943350"/>
          </a:xfrm>
          <a:custGeom>
            <a:avLst/>
            <a:gdLst/>
            <a:ahLst/>
            <a:cxnLst/>
            <a:rect l="l" t="t" r="r" b="b"/>
            <a:pathLst>
              <a:path w="8229600" h="3943350">
                <a:moveTo>
                  <a:pt x="0" y="39433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943350"/>
                </a:lnTo>
                <a:lnTo>
                  <a:pt x="0" y="3943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500" y="1187450"/>
            <a:ext cx="8255000" cy="3968750"/>
          </a:xfrm>
          <a:custGeom>
            <a:avLst/>
            <a:gdLst/>
            <a:ahLst/>
            <a:cxnLst/>
            <a:rect l="l" t="t" r="r" b="b"/>
            <a:pathLst>
              <a:path w="8255000" h="3968750">
                <a:moveTo>
                  <a:pt x="12700" y="39560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956050"/>
                </a:lnTo>
                <a:lnTo>
                  <a:pt x="12700" y="39560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343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74593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HTML DOM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is a standard object model and programming interface for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795551"/>
            <a:ext cx="709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HTML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231247"/>
            <a:ext cx="352284" cy="1350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261920"/>
            <a:ext cx="102892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It defines: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679641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706802"/>
            <a:ext cx="273662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HTML elements as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objects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094423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121584"/>
            <a:ext cx="327079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properties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of all HTML elements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508951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536112"/>
            <a:ext cx="373080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methods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to access all HTML elements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923530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3950691"/>
            <a:ext cx="300757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events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for all HTML elements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8640" y="4356313"/>
            <a:ext cx="352284" cy="1350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91539" y="4386986"/>
            <a:ext cx="7592676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In other words: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HTML DOM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is a standard for how to get, change, add, 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91539" y="4798695"/>
            <a:ext cx="230588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delete HTML elements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3425952" cy="89001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3342132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object 26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636764" cy="890016"/>
          </a:xfrm>
          <a:prstGeom prst="rect">
            <a:avLst/>
          </a:prstGeom>
        </p:spPr>
      </p:pic>
      <p:sp>
        <p:nvSpPr>
          <p:cNvPr id="265" name="object 265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552943" cy="804672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" y="1205484"/>
            <a:ext cx="8554212" cy="3938015"/>
          </a:xfrm>
          <a:prstGeom prst="rect">
            <a:avLst/>
          </a:prstGeom>
        </p:spPr>
      </p:pic>
      <p:sp>
        <p:nvSpPr>
          <p:cNvPr id="266" name="object 266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01406"/>
            <a:ext cx="499948" cy="1942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452156"/>
            <a:ext cx="7718996" cy="3429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The onFocus, onBlur and onChange events are often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2069401"/>
            <a:ext cx="7474658" cy="3432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used in combination with validation of form fields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718397"/>
            <a:ext cx="1791995" cy="3936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00" spc="10" dirty="0">
                <a:solidFill>
                  <a:srgbClr val="002060"/>
                </a:solidFill>
                <a:latin typeface="Constantia"/>
                <a:cs typeface="Constantia"/>
              </a:rPr>
              <a:t>Example: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3374852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3416173"/>
            <a:ext cx="6947378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&lt;input type="text“ id="email" onchange="checkEmail()"&gt;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bject 26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009388" cy="890016"/>
          </a:xfrm>
          <a:prstGeom prst="rect">
            <a:avLst/>
          </a:prstGeom>
        </p:spPr>
      </p:pic>
      <p:sp>
        <p:nvSpPr>
          <p:cNvPr id="269" name="object 26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928616" cy="804672"/>
          </a:xfrm>
          <a:prstGeom prst="rect">
            <a:avLst/>
          </a:prstGeom>
        </p:spPr>
      </p:pic>
      <p:sp>
        <p:nvSpPr>
          <p:cNvPr id="270" name="object 270"/>
          <p:cNvSpPr/>
          <p:nvPr/>
        </p:nvSpPr>
        <p:spPr>
          <a:xfrm>
            <a:off x="1797050" y="1263650"/>
            <a:ext cx="12700" cy="3537674"/>
          </a:xfrm>
          <a:custGeom>
            <a:avLst/>
            <a:gdLst/>
            <a:ahLst/>
            <a:cxnLst/>
            <a:rect l="l" t="t" r="r" b="b"/>
            <a:pathLst>
              <a:path w="12700" h="3537674">
                <a:moveTo>
                  <a:pt x="6350" y="6350"/>
                </a:moveTo>
                <a:lnTo>
                  <a:pt x="6350" y="3531324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44500" y="1572387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44500" y="2121027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44500" y="2637536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44500" y="3186176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44500" y="3734816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44500" y="4251287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0850" y="1263650"/>
            <a:ext cx="12700" cy="3537674"/>
          </a:xfrm>
          <a:custGeom>
            <a:avLst/>
            <a:gdLst/>
            <a:ahLst/>
            <a:cxnLst/>
            <a:rect l="l" t="t" r="r" b="b"/>
            <a:pathLst>
              <a:path w="12700" h="3537674">
                <a:moveTo>
                  <a:pt x="6350" y="6350"/>
                </a:moveTo>
                <a:lnTo>
                  <a:pt x="6350" y="3531324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89450" y="1263650"/>
            <a:ext cx="12700" cy="3537674"/>
          </a:xfrm>
          <a:custGeom>
            <a:avLst/>
            <a:gdLst/>
            <a:ahLst/>
            <a:cxnLst/>
            <a:rect l="l" t="t" r="r" b="b"/>
            <a:pathLst>
              <a:path w="12700" h="3537674">
                <a:moveTo>
                  <a:pt x="6350" y="6350"/>
                </a:moveTo>
                <a:lnTo>
                  <a:pt x="6350" y="3531324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44500" y="1270000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44500" y="4782274"/>
            <a:ext cx="4064000" cy="12700"/>
          </a:xfrm>
          <a:custGeom>
            <a:avLst/>
            <a:gdLst/>
            <a:ahLst/>
            <a:cxnLst/>
            <a:rect l="l" t="t" r="r" b="b"/>
            <a:pathLst>
              <a:path w="4064000" h="12700">
                <a:moveTo>
                  <a:pt x="6350" y="6350"/>
                </a:moveTo>
                <a:lnTo>
                  <a:pt x="40576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30961" y="1349121"/>
            <a:ext cx="48253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Event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77568" y="1349121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774570"/>
            <a:ext cx="10618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ontouchstart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5221" y="1660271"/>
            <a:ext cx="2359914" cy="419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a finger is placed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on a touch screen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0961" y="2307463"/>
            <a:ext cx="59169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onclick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77568" y="2307463"/>
            <a:ext cx="257765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The user clicks an HTML element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2840228"/>
            <a:ext cx="57835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onplay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5221" y="2725928"/>
            <a:ext cx="2151126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the media has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been started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3388868"/>
            <a:ext cx="76352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onoffline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5221" y="3274568"/>
            <a:ext cx="2468117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the browser starts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to work offline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30961" y="3921633"/>
            <a:ext cx="96545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onkeydown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77568" y="3921633"/>
            <a:ext cx="248869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The user pushes a keyboard key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0961" y="4445584"/>
            <a:ext cx="59302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onload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77568" y="4331284"/>
            <a:ext cx="2586229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The browser has finished loading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the page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6013450" y="1250823"/>
            <a:ext cx="12700" cy="3587470"/>
          </a:xfrm>
          <a:custGeom>
            <a:avLst/>
            <a:gdLst/>
            <a:ahLst/>
            <a:cxnLst/>
            <a:rect l="l" t="t" r="r" b="b"/>
            <a:pathLst>
              <a:path w="12700" h="3587470">
                <a:moveTo>
                  <a:pt x="6350" y="6350"/>
                </a:moveTo>
                <a:lnTo>
                  <a:pt x="6350" y="358112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559300" y="1559559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59300" y="2108200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559300" y="2656840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59300" y="3173349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559300" y="3721989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559300" y="4270603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565650" y="1250823"/>
            <a:ext cx="12700" cy="3587470"/>
          </a:xfrm>
          <a:custGeom>
            <a:avLst/>
            <a:gdLst/>
            <a:ahLst/>
            <a:cxnLst/>
            <a:rect l="l" t="t" r="r" b="b"/>
            <a:pathLst>
              <a:path w="12700" h="3587470">
                <a:moveTo>
                  <a:pt x="6350" y="6350"/>
                </a:moveTo>
                <a:lnTo>
                  <a:pt x="6350" y="358112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909050" y="1250823"/>
            <a:ext cx="12700" cy="3587470"/>
          </a:xfrm>
          <a:custGeom>
            <a:avLst/>
            <a:gdLst/>
            <a:ahLst/>
            <a:cxnLst/>
            <a:rect l="l" t="t" r="r" b="b"/>
            <a:pathLst>
              <a:path w="12700" h="3587470">
                <a:moveTo>
                  <a:pt x="6350" y="6350"/>
                </a:moveTo>
                <a:lnTo>
                  <a:pt x="6350" y="358112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59300" y="1257173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559300" y="4819243"/>
            <a:ext cx="4368800" cy="12700"/>
          </a:xfrm>
          <a:custGeom>
            <a:avLst/>
            <a:gdLst/>
            <a:ahLst/>
            <a:cxnLst/>
            <a:rect l="l" t="t" r="r" b="b"/>
            <a:pathLst>
              <a:path w="4368800" h="12700">
                <a:moveTo>
                  <a:pt x="6350" y="6350"/>
                </a:moveTo>
                <a:lnTo>
                  <a:pt x="43624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4646676" y="1336294"/>
            <a:ext cx="4825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Event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094476" y="1336294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4664075" y="1761870"/>
            <a:ext cx="84315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ondblclick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112129" y="1647571"/>
            <a:ext cx="2749487" cy="419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the user double-clicks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on an element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664075" y="2310765"/>
            <a:ext cx="66713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oninput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112129" y="2196465"/>
            <a:ext cx="2678430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an element gets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input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664075" y="2843301"/>
            <a:ext cx="796419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onsubmit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112129" y="2843301"/>
            <a:ext cx="2561831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a form is submitted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664075" y="3376041"/>
            <a:ext cx="59626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ondrag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12129" y="3261741"/>
            <a:ext cx="2570226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an element is being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dragged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664075" y="3924985"/>
            <a:ext cx="64560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Oncopy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112129" y="3810685"/>
            <a:ext cx="2535745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the user copies the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content of an element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664075" y="4473626"/>
            <a:ext cx="114852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onbeforeprint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112129" y="4359326"/>
            <a:ext cx="2666431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occurs when a page is about to be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alibri"/>
                <a:cs typeface="Calibri"/>
              </a:rPr>
              <a:t>printed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object 2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03631"/>
            <a:ext cx="8336280" cy="643128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757928" cy="783336"/>
          </a:xfrm>
          <a:prstGeom prst="rect">
            <a:avLst/>
          </a:prstGeom>
        </p:spPr>
      </p:pic>
      <p:sp>
        <p:nvSpPr>
          <p:cNvPr id="293" name="object 293"/>
          <p:cNvSpPr/>
          <p:nvPr/>
        </p:nvSpPr>
        <p:spPr>
          <a:xfrm>
            <a:off x="457200" y="129781"/>
            <a:ext cx="8229600" cy="536969"/>
          </a:xfrm>
          <a:custGeom>
            <a:avLst/>
            <a:gdLst/>
            <a:ahLst/>
            <a:cxnLst/>
            <a:rect l="l" t="t" r="r" b="b"/>
            <a:pathLst>
              <a:path w="8229600" h="536969">
                <a:moveTo>
                  <a:pt x="0" y="5369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36969"/>
                </a:lnTo>
                <a:lnTo>
                  <a:pt x="0" y="53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91440"/>
            <a:ext cx="4677156" cy="804672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4475988" cy="4494276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734568"/>
            <a:ext cx="4379976" cy="4408932"/>
          </a:xfrm>
          <a:prstGeom prst="rect">
            <a:avLst/>
          </a:prstGeom>
        </p:spPr>
      </p:pic>
      <p:sp>
        <p:nvSpPr>
          <p:cNvPr id="294" name="object 294"/>
          <p:cNvSpPr/>
          <p:nvPr/>
        </p:nvSpPr>
        <p:spPr>
          <a:xfrm>
            <a:off x="457200" y="742950"/>
            <a:ext cx="4343400" cy="4400550"/>
          </a:xfrm>
          <a:custGeom>
            <a:avLst/>
            <a:gdLst/>
            <a:ahLst/>
            <a:cxnLst/>
            <a:rect l="l" t="t" r="r" b="b"/>
            <a:pathLst>
              <a:path w="4343400" h="4400550">
                <a:moveTo>
                  <a:pt x="0" y="4400550"/>
                </a:moveTo>
                <a:lnTo>
                  <a:pt x="0" y="0"/>
                </a:lnTo>
                <a:lnTo>
                  <a:pt x="4343400" y="0"/>
                </a:lnTo>
                <a:lnTo>
                  <a:pt x="43434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44500" y="730250"/>
            <a:ext cx="4368800" cy="4425950"/>
          </a:xfrm>
          <a:custGeom>
            <a:avLst/>
            <a:gdLst/>
            <a:ahLst/>
            <a:cxnLst/>
            <a:rect l="l" t="t" r="r" b="b"/>
            <a:pathLst>
              <a:path w="4368800" h="4425950">
                <a:moveTo>
                  <a:pt x="12700" y="4413250"/>
                </a:moveTo>
                <a:lnTo>
                  <a:pt x="12700" y="12700"/>
                </a:lnTo>
                <a:lnTo>
                  <a:pt x="4356100" y="12700"/>
                </a:lnTo>
                <a:lnTo>
                  <a:pt x="43561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93038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26871"/>
            <a:ext cx="3528442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JavaScript objects are containers for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338351"/>
            <a:ext cx="14008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named values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77086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804695"/>
            <a:ext cx="279852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Accessing Object properties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210478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238717"/>
            <a:ext cx="2443412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objectName.propertyName </a:t>
            </a:r>
            <a:r>
              <a:rPr sz="1500" i="1" spc="10" dirty="0">
                <a:solidFill>
                  <a:srgbClr val="0070C0"/>
                </a:solidFill>
                <a:latin typeface="Constantia"/>
                <a:cs typeface="Constantia"/>
              </a:rPr>
              <a:t>or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581846"/>
            <a:ext cx="243478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i="1" spc="10" dirty="0">
                <a:solidFill>
                  <a:srgbClr val="FF0000"/>
                </a:solidFill>
                <a:latin typeface="Constantia"/>
                <a:cs typeface="Constantia"/>
              </a:rPr>
              <a:t>objectName["propertyName"]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292441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2948775"/>
            <a:ext cx="65359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20494" y="3243497"/>
            <a:ext cx="204867" cy="796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149094" y="3264292"/>
            <a:ext cx="2496715" cy="1405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person.firstName or person[“firstName”]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3591026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1539" y="3624859"/>
            <a:ext cx="266273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Accessing Object Methods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4030713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4058907"/>
            <a:ext cx="228714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objectName.methodName()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63294" y="4401507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691894" y="4425912"/>
            <a:ext cx="653650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Example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920494" y="4720882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49094" y="4741633"/>
            <a:ext cx="1187193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person.fullName();</a:t>
            </a:r>
            <a:endParaRPr sz="1000">
              <a:latin typeface="Constantia"/>
              <a:cs typeface="Constantia"/>
            </a:endParaRPr>
          </a:p>
        </p:txBody>
      </p:sp>
      <p:pic>
        <p:nvPicPr>
          <p:cNvPr id="4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16" y="1403603"/>
            <a:ext cx="4482084" cy="3038856"/>
          </a:xfrm>
          <a:prstGeom prst="rect">
            <a:avLst/>
          </a:prstGeom>
        </p:spPr>
      </p:pic>
      <p:sp>
        <p:nvSpPr>
          <p:cNvPr id="296" name="object 296"/>
          <p:cNvSpPr/>
          <p:nvPr/>
        </p:nvSpPr>
        <p:spPr>
          <a:xfrm>
            <a:off x="4800600" y="1526514"/>
            <a:ext cx="4343400" cy="2793111"/>
          </a:xfrm>
          <a:custGeom>
            <a:avLst/>
            <a:gdLst/>
            <a:ahLst/>
            <a:cxnLst/>
            <a:rect l="l" t="t" r="r" b="b"/>
            <a:pathLst>
              <a:path w="4343400" h="2793111">
                <a:moveTo>
                  <a:pt x="0" y="2793111"/>
                </a:moveTo>
                <a:lnTo>
                  <a:pt x="0" y="0"/>
                </a:lnTo>
                <a:lnTo>
                  <a:pt x="4343400" y="0"/>
                </a:lnTo>
                <a:lnTo>
                  <a:pt x="4343400" y="2793111"/>
                </a:lnTo>
                <a:lnTo>
                  <a:pt x="0" y="2793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497939"/>
            <a:ext cx="4371975" cy="2850261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892929" y="1672980"/>
            <a:ext cx="135544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person =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252593" y="1970160"/>
            <a:ext cx="171680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firstName: "John",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252593" y="2267367"/>
            <a:ext cx="1627290" cy="164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lastName : "Doe",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252593" y="2564774"/>
            <a:ext cx="99281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id : 5566,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252593" y="2861954"/>
            <a:ext cx="217207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fullName : function()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525389" y="3159134"/>
            <a:ext cx="28046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return this.firstName + " " +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166993" y="3456695"/>
            <a:ext cx="199068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this.lastName;      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252593" y="3753849"/>
            <a:ext cx="1810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892929" y="4051029"/>
            <a:ext cx="26974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};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object 29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842772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622292" cy="879348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457200" y="0"/>
            <a:ext cx="8229600" cy="762000"/>
          </a:xfrm>
          <a:custGeom>
            <a:avLst/>
            <a:gdLst/>
            <a:ahLst/>
            <a:cxnLst/>
            <a:rect l="l" t="t" r="r" b="b"/>
            <a:pathLst>
              <a:path w="8229600" h="762000">
                <a:moveTo>
                  <a:pt x="0" y="762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0"/>
            <a:ext cx="4539996" cy="809244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01624"/>
            <a:ext cx="8362188" cy="4341876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886968"/>
            <a:ext cx="7984236" cy="4090415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8229600" cy="424815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82650"/>
            <a:ext cx="8255000" cy="42608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045164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79042"/>
            <a:ext cx="7328844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A string can be any text inside quotes. You can use single or double quotes: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4850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513268"/>
            <a:ext cx="229685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var carname = 'Volvo XC60';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1900402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1934235"/>
            <a:ext cx="718101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You can use quotes inside a string, as long as they don't match the quotes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2345969"/>
            <a:ext cx="233903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surrounding the string: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75177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779966"/>
            <a:ext cx="212483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var answer = "It's alright";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166554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194748"/>
            <a:ext cx="377799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The other  solution is to use escape characters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353731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3561677"/>
            <a:ext cx="185300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var answer = ‘It\’s alright’;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3294" y="3874172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91894" y="3898532"/>
            <a:ext cx="314417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Other escape characters:  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\’ , \” , \\ , \n, \t ….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48640" y="4255846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1539" y="4289679"/>
            <a:ext cx="59959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The length of a string is found in the built in property length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06144" y="4695482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92606" y="4723676"/>
            <a:ext cx="11628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i="1" spc="10" dirty="0">
                <a:solidFill>
                  <a:srgbClr val="FF0000"/>
                </a:solidFill>
                <a:latin typeface="Constantia"/>
                <a:cs typeface="Constantia"/>
              </a:rPr>
              <a:t>answer.length</a:t>
            </a:r>
            <a:endParaRPr sz="1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bject 29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477256" cy="890016"/>
          </a:xfrm>
          <a:prstGeom prst="rect">
            <a:avLst/>
          </a:prstGeom>
        </p:spPr>
      </p:pic>
      <p:sp>
        <p:nvSpPr>
          <p:cNvPr id="300" name="object 300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394960" cy="804672"/>
          </a:xfrm>
          <a:prstGeom prst="rect">
            <a:avLst/>
          </a:prstGeom>
        </p:spPr>
      </p:pic>
      <p:sp>
        <p:nvSpPr>
          <p:cNvPr id="301" name="object 301"/>
          <p:cNvSpPr/>
          <p:nvPr/>
        </p:nvSpPr>
        <p:spPr>
          <a:xfrm>
            <a:off x="2127250" y="1263650"/>
            <a:ext cx="12700" cy="3596030"/>
          </a:xfrm>
          <a:custGeom>
            <a:avLst/>
            <a:gdLst/>
            <a:ahLst/>
            <a:cxnLst/>
            <a:rect l="l" t="t" r="r" b="b"/>
            <a:pathLst>
              <a:path w="12700" h="3596030">
                <a:moveTo>
                  <a:pt x="6350" y="6350"/>
                </a:moveTo>
                <a:lnTo>
                  <a:pt x="6350" y="358968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44500" y="1618107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44500" y="2134616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44500" y="2651125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44500" y="3291205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44500" y="3807714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44500" y="4324147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50850" y="1263650"/>
            <a:ext cx="12700" cy="3596030"/>
          </a:xfrm>
          <a:custGeom>
            <a:avLst/>
            <a:gdLst/>
            <a:ahLst/>
            <a:cxnLst/>
            <a:rect l="l" t="t" r="r" b="b"/>
            <a:pathLst>
              <a:path w="12700" h="3596030">
                <a:moveTo>
                  <a:pt x="6350" y="6350"/>
                </a:moveTo>
                <a:lnTo>
                  <a:pt x="6350" y="358968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451850" y="1263650"/>
            <a:ext cx="12700" cy="3596030"/>
          </a:xfrm>
          <a:custGeom>
            <a:avLst/>
            <a:gdLst/>
            <a:ahLst/>
            <a:cxnLst/>
            <a:rect l="l" t="t" r="r" b="b"/>
            <a:pathLst>
              <a:path w="12700" h="3596030">
                <a:moveTo>
                  <a:pt x="6350" y="6350"/>
                </a:moveTo>
                <a:lnTo>
                  <a:pt x="6350" y="358968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44500" y="1270000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44500" y="4840630"/>
            <a:ext cx="8026400" cy="12700"/>
          </a:xfrm>
          <a:custGeom>
            <a:avLst/>
            <a:gdLst/>
            <a:ahLst/>
            <a:cxnLst/>
            <a:rect l="l" t="t" r="r" b="b"/>
            <a:pathLst>
              <a:path w="8026400" h="12700">
                <a:moveTo>
                  <a:pt x="6350" y="6350"/>
                </a:moveTo>
                <a:lnTo>
                  <a:pt x="8020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30961" y="1355598"/>
            <a:ext cx="5804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alibri"/>
                <a:cs typeface="Calibri"/>
              </a:rPr>
              <a:t>Event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07641" y="1355598"/>
            <a:ext cx="11381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787931"/>
            <a:ext cx="818818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charAt()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25294" y="1787931"/>
            <a:ext cx="5037735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Returns the character at the specified index (position)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2304567"/>
            <a:ext cx="82186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concat()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225294" y="2304567"/>
            <a:ext cx="612251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Joins two or more strings, and returns a copy of the joined strings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2882900"/>
            <a:ext cx="78684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match()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25294" y="2745740"/>
            <a:ext cx="5812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Searches a string for a match against a regular expression, 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25294" y="3020212"/>
            <a:ext cx="1925089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returns the matches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8640" y="3461512"/>
            <a:ext cx="141925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toLowerCase()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225294" y="3461512"/>
            <a:ext cx="34792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Converts a string to lowercase letters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978097"/>
            <a:ext cx="596874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trim()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225294" y="3978097"/>
            <a:ext cx="4464101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Removes whitespace from both ends of a string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8640" y="4494733"/>
            <a:ext cx="600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Calibri"/>
                <a:cs typeface="Calibri"/>
              </a:rPr>
              <a:t>split()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225294" y="4494733"/>
            <a:ext cx="37424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alibri"/>
                <a:cs typeface="Calibri"/>
              </a:rPr>
              <a:t>Splits a string into an array of substrings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object 31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101084" cy="890016"/>
          </a:xfrm>
          <a:prstGeom prst="rect">
            <a:avLst/>
          </a:prstGeom>
        </p:spPr>
      </p:pic>
      <p:sp>
        <p:nvSpPr>
          <p:cNvPr id="313" name="object 313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018788" cy="804672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285988" cy="3713988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194816"/>
            <a:ext cx="8357616" cy="3461003"/>
          </a:xfrm>
          <a:prstGeom prst="rect">
            <a:avLst/>
          </a:prstGeom>
        </p:spPr>
      </p:pic>
      <p:sp>
        <p:nvSpPr>
          <p:cNvPr id="314" name="object 314"/>
          <p:cNvSpPr/>
          <p:nvPr/>
        </p:nvSpPr>
        <p:spPr>
          <a:xfrm>
            <a:off x="457200" y="1200150"/>
            <a:ext cx="8153400" cy="3581400"/>
          </a:xfrm>
          <a:custGeom>
            <a:avLst/>
            <a:gdLst/>
            <a:ahLst/>
            <a:cxnLst/>
            <a:rect l="l" t="t" r="r" b="b"/>
            <a:pathLst>
              <a:path w="8153400" h="3581400">
                <a:moveTo>
                  <a:pt x="0" y="3581400"/>
                </a:moveTo>
                <a:lnTo>
                  <a:pt x="0" y="0"/>
                </a:lnTo>
                <a:lnTo>
                  <a:pt x="8153400" y="0"/>
                </a:lnTo>
                <a:lnTo>
                  <a:pt x="8153400" y="3581400"/>
                </a:lnTo>
                <a:lnTo>
                  <a:pt x="0" y="3581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44500" y="1187450"/>
            <a:ext cx="8178800" cy="3606800"/>
          </a:xfrm>
          <a:custGeom>
            <a:avLst/>
            <a:gdLst/>
            <a:ahLst/>
            <a:cxnLst/>
            <a:rect l="l" t="t" r="r" b="b"/>
            <a:pathLst>
              <a:path w="8178800" h="3606800">
                <a:moveTo>
                  <a:pt x="12700" y="3594100"/>
                </a:moveTo>
                <a:lnTo>
                  <a:pt x="12700" y="12700"/>
                </a:lnTo>
                <a:lnTo>
                  <a:pt x="8166100" y="12700"/>
                </a:lnTo>
                <a:lnTo>
                  <a:pt x="8166100" y="3594100"/>
                </a:lnTo>
                <a:lnTo>
                  <a:pt x="12700" y="3594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604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98142"/>
            <a:ext cx="750216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date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consists of a year, a month, a day, an hour, a minute, a second,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855342"/>
            <a:ext cx="198210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and milliseconds.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336089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373756"/>
            <a:ext cx="6228335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Date objects are created with 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new Date()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constructor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2854249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2891916"/>
            <a:ext cx="761968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Using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new Date(),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creates a new date object with 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current date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3349141"/>
            <a:ext cx="568742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time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3829914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3867581"/>
            <a:ext cx="656757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When you display a date object in HTML, it is automatically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91539" y="4324857"/>
            <a:ext cx="5433811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converted to a string, with 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toString()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method.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93" y="2286063"/>
            <a:ext cx="2113406" cy="2826038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60" y="4735289"/>
            <a:ext cx="344728" cy="354266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33" y="4735287"/>
            <a:ext cx="469227" cy="408216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766687"/>
            <a:ext cx="324625" cy="345415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68" y="1524"/>
            <a:ext cx="4942332" cy="1304544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4343400" y="107544"/>
            <a:ext cx="4724400" cy="1092606"/>
          </a:xfrm>
          <a:custGeom>
            <a:avLst/>
            <a:gdLst/>
            <a:ahLst/>
            <a:cxnLst/>
            <a:rect l="l" t="t" r="r" b="b"/>
            <a:pathLst>
              <a:path w="4724400" h="1092606">
                <a:moveTo>
                  <a:pt x="0" y="1092606"/>
                </a:moveTo>
                <a:lnTo>
                  <a:pt x="0" y="0"/>
                </a:lnTo>
                <a:lnTo>
                  <a:pt x="4724400" y="0"/>
                </a:lnTo>
                <a:lnTo>
                  <a:pt x="4724400" y="1092606"/>
                </a:lnTo>
                <a:lnTo>
                  <a:pt x="0" y="1092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314825" y="78969"/>
            <a:ext cx="4781550" cy="1149756"/>
          </a:xfrm>
          <a:custGeom>
            <a:avLst/>
            <a:gdLst/>
            <a:ahLst/>
            <a:cxnLst/>
            <a:rect l="l" t="t" r="r" b="b"/>
            <a:pathLst>
              <a:path w="4781550" h="1149756">
                <a:moveTo>
                  <a:pt x="28575" y="1121181"/>
                </a:moveTo>
                <a:lnTo>
                  <a:pt x="28575" y="28575"/>
                </a:lnTo>
                <a:lnTo>
                  <a:pt x="4752975" y="28575"/>
                </a:lnTo>
                <a:lnTo>
                  <a:pt x="4752975" y="1121181"/>
                </a:lnTo>
                <a:lnTo>
                  <a:pt x="28575" y="1121181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435475" y="186445"/>
            <a:ext cx="161980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&lt;p id="demo"&gt;&lt;/p&gt;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435475" y="384565"/>
            <a:ext cx="809244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705223" y="582685"/>
            <a:ext cx="180659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d = new Date();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705223" y="781186"/>
            <a:ext cx="425362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document.getElementById("demo").innerHTML = d;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435475" y="979306"/>
            <a:ext cx="89916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&lt;/script&gt;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object 31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160264" cy="890016"/>
          </a:xfrm>
          <a:prstGeom prst="rect">
            <a:avLst/>
          </a:prstGeom>
        </p:spPr>
      </p:pic>
      <p:sp>
        <p:nvSpPr>
          <p:cNvPr id="319" name="object 31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079492" cy="804672"/>
          </a:xfrm>
          <a:prstGeom prst="rect">
            <a:avLst/>
          </a:prstGeom>
        </p:spPr>
      </p:pic>
      <p:sp>
        <p:nvSpPr>
          <p:cNvPr id="320" name="object 320"/>
          <p:cNvSpPr/>
          <p:nvPr/>
        </p:nvSpPr>
        <p:spPr>
          <a:xfrm>
            <a:off x="1912239" y="1187450"/>
            <a:ext cx="12700" cy="3087192"/>
          </a:xfrm>
          <a:custGeom>
            <a:avLst/>
            <a:gdLst/>
            <a:ahLst/>
            <a:cxnLst/>
            <a:rect l="l" t="t" r="r" b="b"/>
            <a:pathLst>
              <a:path w="12700" h="3087192">
                <a:moveTo>
                  <a:pt x="6350" y="6350"/>
                </a:moveTo>
                <a:lnTo>
                  <a:pt x="6350" y="3080842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39700" y="1506855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39700" y="1820037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39700" y="2376932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39700" y="2690114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39700" y="3003169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39700" y="3316224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39700" y="3629406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39700" y="3942486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46050" y="1187450"/>
            <a:ext cx="12700" cy="3087192"/>
          </a:xfrm>
          <a:custGeom>
            <a:avLst/>
            <a:gdLst/>
            <a:ahLst/>
            <a:cxnLst/>
            <a:rect l="l" t="t" r="r" b="b"/>
            <a:pathLst>
              <a:path w="12700" h="3087192">
                <a:moveTo>
                  <a:pt x="6350" y="6350"/>
                </a:moveTo>
                <a:lnTo>
                  <a:pt x="6350" y="3080842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641850" y="1187450"/>
            <a:ext cx="12700" cy="3087192"/>
          </a:xfrm>
          <a:custGeom>
            <a:avLst/>
            <a:gdLst/>
            <a:ahLst/>
            <a:cxnLst/>
            <a:rect l="l" t="t" r="r" b="b"/>
            <a:pathLst>
              <a:path w="12700" h="3087192">
                <a:moveTo>
                  <a:pt x="6350" y="6350"/>
                </a:moveTo>
                <a:lnTo>
                  <a:pt x="6350" y="3080842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39700" y="1193800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39700" y="4255592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6350" y="6350"/>
                </a:moveTo>
                <a:lnTo>
                  <a:pt x="45148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221589" y="1273556"/>
            <a:ext cx="114439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Calibri"/>
                <a:cs typeface="Calibri"/>
              </a:rPr>
              <a:t>Get Methods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88185" y="1273556"/>
            <a:ext cx="100920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21589" y="1586865"/>
            <a:ext cx="83174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getDate()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88185" y="1586865"/>
            <a:ext cx="260260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day as a number (1-31)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1589" y="2021865"/>
            <a:ext cx="757039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getDay()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88185" y="1899920"/>
            <a:ext cx="249817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weekday as a number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88185" y="2144014"/>
            <a:ext cx="43357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(0-6)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1589" y="2457069"/>
            <a:ext cx="109996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getFullYear()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88185" y="2457069"/>
            <a:ext cx="240579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four digit year (yyyy)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1589" y="2770378"/>
            <a:ext cx="9308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getHours()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8185" y="2770378"/>
            <a:ext cx="163791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hour (0-23)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21589" y="3083433"/>
            <a:ext cx="148703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getMilliseconds()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988185" y="3083433"/>
            <a:ext cx="2358765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milliseconds (0-999)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21589" y="3396742"/>
            <a:ext cx="112892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getMinutes()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988185" y="3396742"/>
            <a:ext cx="191375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minutes (0-59)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21589" y="3709797"/>
            <a:ext cx="10070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getMonth()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988185" y="3709797"/>
            <a:ext cx="179488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month (0-11)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21589" y="4023131"/>
            <a:ext cx="112435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Calibri"/>
                <a:cs typeface="Calibri"/>
              </a:rPr>
              <a:t>getSeconds()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988185" y="4023131"/>
            <a:ext cx="1910708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alibri"/>
                <a:cs typeface="Calibri"/>
              </a:rPr>
              <a:t>Get the seconds (0-59)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4" y="1581912"/>
            <a:ext cx="4386072" cy="2324100"/>
          </a:xfrm>
          <a:prstGeom prst="rect">
            <a:avLst/>
          </a:prstGeom>
        </p:spPr>
      </p:pic>
      <p:sp>
        <p:nvSpPr>
          <p:cNvPr id="333" name="object 333"/>
          <p:cNvSpPr/>
          <p:nvPr/>
        </p:nvSpPr>
        <p:spPr>
          <a:xfrm>
            <a:off x="4800600" y="1698117"/>
            <a:ext cx="4114800" cy="2092832"/>
          </a:xfrm>
          <a:custGeom>
            <a:avLst/>
            <a:gdLst/>
            <a:ahLst/>
            <a:cxnLst/>
            <a:rect l="l" t="t" r="r" b="b"/>
            <a:pathLst>
              <a:path w="4114800" h="2092832">
                <a:moveTo>
                  <a:pt x="0" y="2092833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2092833"/>
                </a:lnTo>
                <a:lnTo>
                  <a:pt x="0" y="2092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772025" y="1669542"/>
            <a:ext cx="4171950" cy="2149982"/>
          </a:xfrm>
          <a:custGeom>
            <a:avLst/>
            <a:gdLst/>
            <a:ahLst/>
            <a:cxnLst/>
            <a:rect l="l" t="t" r="r" b="b"/>
            <a:pathLst>
              <a:path w="4171950" h="2149982">
                <a:moveTo>
                  <a:pt x="28575" y="2121408"/>
                </a:moveTo>
                <a:lnTo>
                  <a:pt x="28575" y="28575"/>
                </a:lnTo>
                <a:lnTo>
                  <a:pt x="4143375" y="28575"/>
                </a:lnTo>
                <a:lnTo>
                  <a:pt x="4143375" y="2121408"/>
                </a:lnTo>
                <a:lnTo>
                  <a:pt x="28575" y="2121408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4892929" y="1777501"/>
            <a:ext cx="1619802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&lt;p id="demo"&gt;&lt;/p&gt;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892929" y="1975621"/>
            <a:ext cx="80924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&lt;script&gt;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252593" y="2173741"/>
            <a:ext cx="180634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var d = new Date();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252593" y="2371861"/>
            <a:ext cx="352457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var p=document.getElementById("demo");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252593" y="2768482"/>
            <a:ext cx="307716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FF00"/>
                </a:solidFill>
                <a:latin typeface="Consolas"/>
                <a:cs typeface="Consolas"/>
              </a:rPr>
              <a:t>p.innerHTML = d.getDate() + " " +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520561" y="2966602"/>
            <a:ext cx="235131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d.getDay() + " " +      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6529705" y="3164722"/>
            <a:ext cx="217167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d.getMonth() + " " +   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529705" y="3362842"/>
            <a:ext cx="153308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00"/>
                </a:solidFill>
                <a:latin typeface="Consolas"/>
                <a:cs typeface="Consolas"/>
              </a:rPr>
              <a:t>d.getFullYear();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892929" y="3560989"/>
            <a:ext cx="899159" cy="164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00CCFF"/>
                </a:solidFill>
                <a:latin typeface="Consolas"/>
                <a:cs typeface="Consolas"/>
              </a:rPr>
              <a:t>&lt;/script&gt;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bject 33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75132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815584" cy="711708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94106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4592"/>
            <a:ext cx="5733288" cy="804672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96824"/>
            <a:ext cx="8362188" cy="4646676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582168"/>
            <a:ext cx="6614160" cy="4561332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0550"/>
            <a:ext cx="8229600" cy="4552950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577850"/>
            <a:ext cx="8255000" cy="45656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740257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774090"/>
            <a:ext cx="1737817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The Math Object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180000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208239"/>
            <a:ext cx="3124238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allows to perform mathematical tasks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5688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597088"/>
            <a:ext cx="329260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includes several mathematical methods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1984476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2018309"/>
            <a:ext cx="28608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Math.min()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and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Math.max()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42411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452306"/>
            <a:ext cx="556888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can be used to find the lowest or highest value in a list of arguments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63294" y="279487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691894" y="2819235"/>
            <a:ext cx="3089669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Example: 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Math.min(0, 150, 30, 20, -8, -200);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81321" y="2819235"/>
            <a:ext cx="1069226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// returns -200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8640" y="3176224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91539" y="3210102"/>
            <a:ext cx="1588681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Math.random()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361613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3644328"/>
            <a:ext cx="548398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returns a random number between 0 (inclusive), and 1 (exclusive):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8640" y="4031513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91539" y="4065346"/>
            <a:ext cx="1411935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Math.round()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06144" y="4471454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292606" y="4499648"/>
            <a:ext cx="322840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rounds a number to the nearest integer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463294" y="484221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691894" y="4866577"/>
            <a:ext cx="1939982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Example: </a:t>
            </a: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Math.round(4.7);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4071239" y="4866577"/>
            <a:ext cx="83744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i="1" spc="10" dirty="0">
                <a:solidFill>
                  <a:srgbClr val="FF0000"/>
                </a:solidFill>
                <a:latin typeface="Constantia"/>
                <a:cs typeface="Constantia"/>
              </a:rPr>
              <a:t>// returns 5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object 33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90372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537704" cy="726948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09600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50876"/>
            <a:ext cx="7452360" cy="804672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40434"/>
            <a:ext cx="8362188" cy="4684776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14528"/>
            <a:ext cx="8161019" cy="4728972"/>
          </a:xfrm>
          <a:prstGeom prst="rect">
            <a:avLst/>
          </a:prstGeom>
        </p:spPr>
      </p:pic>
      <p:sp>
        <p:nvSpPr>
          <p:cNvPr id="337" name="object 337"/>
          <p:cNvSpPr/>
          <p:nvPr/>
        </p:nvSpPr>
        <p:spPr>
          <a:xfrm>
            <a:off x="457200" y="533400"/>
            <a:ext cx="8229600" cy="4552950"/>
          </a:xfrm>
          <a:custGeom>
            <a:avLst/>
            <a:gdLst/>
            <a:ahLst/>
            <a:cxnLst/>
            <a:rect l="l" t="t" r="r" b="b"/>
            <a:pathLst>
              <a:path w="8229600" h="4552950">
                <a:moveTo>
                  <a:pt x="0" y="45529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552950"/>
                </a:lnTo>
                <a:lnTo>
                  <a:pt x="0" y="4552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44500" y="520700"/>
            <a:ext cx="8255000" cy="4578350"/>
          </a:xfrm>
          <a:custGeom>
            <a:avLst/>
            <a:gdLst/>
            <a:ahLst/>
            <a:cxnLst/>
            <a:rect l="l" t="t" r="r" b="b"/>
            <a:pathLst>
              <a:path w="8255000" h="4578350">
                <a:moveTo>
                  <a:pt x="12700" y="45656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565650"/>
                </a:lnTo>
                <a:lnTo>
                  <a:pt x="12700" y="4565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590778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632054"/>
            <a:ext cx="284943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FF0000"/>
                </a:solidFill>
                <a:latin typeface="Constantia"/>
                <a:cs typeface="Constantia"/>
              </a:rPr>
              <a:t>A Regular Expression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974611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91894" y="1006639"/>
            <a:ext cx="5026941" cy="216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is a sequence of characters that forms a search pattern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1285507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1317535"/>
            <a:ext cx="6383170" cy="4759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When you search for data in a text, you can use this search pattern to</a:t>
            </a:r>
            <a:endParaRPr sz="16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describe what you are searching for.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1855864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1887892"/>
            <a:ext cx="5510022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The JavaScript </a:t>
            </a:r>
            <a:r>
              <a:rPr sz="1700" b="1" spc="10" dirty="0">
                <a:solidFill>
                  <a:srgbClr val="FF0000"/>
                </a:solidFill>
                <a:latin typeface="Constantia"/>
                <a:cs typeface="Constantia"/>
              </a:rPr>
              <a:t>RegExp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class represents regular expressions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176704"/>
            <a:ext cx="1139826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b="1" spc="10" dirty="0">
                <a:solidFill>
                  <a:srgbClr val="FF0000"/>
                </a:solidFill>
                <a:latin typeface="Constantia"/>
                <a:cs typeface="Constantia"/>
              </a:rPr>
              <a:t>Syntax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2534044"/>
            <a:ext cx="4390193" cy="2501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700" spc="10" dirty="0">
                <a:solidFill>
                  <a:srgbClr val="0070C0"/>
                </a:solidFill>
                <a:latin typeface="Consolas"/>
                <a:cs typeface="Consolas"/>
              </a:rPr>
              <a:t>var pattern = /pattern/attributes;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63294" y="2845194"/>
            <a:ext cx="5820300" cy="2501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670" spc="10" dirty="0">
                <a:solidFill>
                  <a:srgbClr val="0070C0"/>
                </a:solidFill>
                <a:latin typeface="Consolas"/>
                <a:cs typeface="Consolas"/>
              </a:rPr>
              <a:t>var pattern = new RegExp(pattern, attributes);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164510"/>
            <a:ext cx="1306269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b="1" spc="10" dirty="0">
                <a:solidFill>
                  <a:srgbClr val="FF0000"/>
                </a:solidFill>
                <a:latin typeface="Constantia"/>
                <a:cs typeface="Constantia"/>
              </a:rPr>
              <a:t>pattern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3520326"/>
            <a:ext cx="315523" cy="1225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3552354"/>
            <a:ext cx="6480986" cy="4758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A string that specifies the pattern of the regular expression or another</a:t>
            </a:r>
            <a:endParaRPr sz="16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regular expression.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4100576"/>
            <a:ext cx="1601925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000" b="1" spc="10" dirty="0">
                <a:solidFill>
                  <a:srgbClr val="FF0000"/>
                </a:solidFill>
                <a:latin typeface="Constantia"/>
                <a:cs typeface="Constantia"/>
              </a:rPr>
              <a:t>attributes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63294" y="4456392"/>
            <a:ext cx="315523" cy="1225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691894" y="4488421"/>
            <a:ext cx="6632110" cy="4755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An optional string containing any of the "g", "i", and "m" attributes that</a:t>
            </a:r>
            <a:endParaRPr sz="16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specify global, case-insensitive, and multiline matches, respectively.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object 33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06680"/>
            <a:ext cx="7879080" cy="71628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990588" cy="859536"/>
          </a:xfrm>
          <a:prstGeom prst="rect">
            <a:avLst/>
          </a:prstGeom>
        </p:spPr>
      </p:pic>
      <p:sp>
        <p:nvSpPr>
          <p:cNvPr id="340" name="object 340"/>
          <p:cNvSpPr/>
          <p:nvPr/>
        </p:nvSpPr>
        <p:spPr>
          <a:xfrm>
            <a:off x="457200" y="133350"/>
            <a:ext cx="7772400" cy="609600"/>
          </a:xfrm>
          <a:custGeom>
            <a:avLst/>
            <a:gdLst/>
            <a:ahLst/>
            <a:cxnLst/>
            <a:rect l="l" t="t" r="r" b="b"/>
            <a:pathLst>
              <a:path w="7772400" h="609600">
                <a:moveTo>
                  <a:pt x="0" y="609600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6908292" cy="804672"/>
          </a:xfrm>
          <a:prstGeom prst="rect">
            <a:avLst/>
          </a:prstGeom>
        </p:spPr>
      </p:pic>
      <p:sp>
        <p:nvSpPr>
          <p:cNvPr id="341" name="object 341"/>
          <p:cNvSpPr/>
          <p:nvPr/>
        </p:nvSpPr>
        <p:spPr>
          <a:xfrm>
            <a:off x="1974850" y="8216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96900" y="114808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96900" y="146812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96900" y="1788159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03250" y="8216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223250" y="8216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96900" y="82804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96900" y="210820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01040" y="915670"/>
            <a:ext cx="89039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Expression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072894" y="915670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1040" y="1236090"/>
            <a:ext cx="44359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[abc]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72894" y="1236090"/>
            <a:ext cx="375246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any of the characters between the brackets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1040" y="1556131"/>
            <a:ext cx="41624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[0-9]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72894" y="1556131"/>
            <a:ext cx="336651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any of the digits between the brackets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1040" y="1876170"/>
            <a:ext cx="42892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(x|y)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072894" y="1876170"/>
            <a:ext cx="347224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any of the alternatives separated with |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1974850" y="339725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96900" y="372364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96900" y="404368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96900" y="436372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03250" y="339725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223250" y="339725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96900" y="340360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96900" y="468376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01040" y="3492119"/>
            <a:ext cx="122148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MetaCharacter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072894" y="3492119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01040" y="3812210"/>
            <a:ext cx="2276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\d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072894" y="3812210"/>
            <a:ext cx="89077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 digit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01040" y="4132249"/>
            <a:ext cx="20135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\s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72894" y="4132249"/>
            <a:ext cx="220198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 whitespace character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01040" y="4452594"/>
            <a:ext cx="2276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\b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072894" y="4452594"/>
            <a:ext cx="415385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Find a match at the beginning or at the end of a word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7" name="object 357"/>
          <p:cNvSpPr/>
          <p:nvPr/>
        </p:nvSpPr>
        <p:spPr>
          <a:xfrm>
            <a:off x="1974850" y="21170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96900" y="244348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96900" y="276352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96900" y="308356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603250" y="21170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223250" y="2117090"/>
            <a:ext cx="12700" cy="1305560"/>
          </a:xfrm>
          <a:custGeom>
            <a:avLst/>
            <a:gdLst/>
            <a:ahLst/>
            <a:cxnLst/>
            <a:rect l="l" t="t" r="r" b="b"/>
            <a:pathLst>
              <a:path w="12700" h="1305560">
                <a:moveTo>
                  <a:pt x="6350" y="6350"/>
                </a:moveTo>
                <a:lnTo>
                  <a:pt x="6350" y="129921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96900" y="212344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96900" y="3403600"/>
            <a:ext cx="7645400" cy="12700"/>
          </a:xfrm>
          <a:custGeom>
            <a:avLst/>
            <a:gdLst/>
            <a:ahLst/>
            <a:cxnLst/>
            <a:rect l="l" t="t" r="r" b="b"/>
            <a:pathLst>
              <a:path w="7645400" h="12700">
                <a:moveTo>
                  <a:pt x="6350" y="6350"/>
                </a:moveTo>
                <a:lnTo>
                  <a:pt x="7639050" y="6350"/>
                </a:lnTo>
              </a:path>
            </a:pathLst>
          </a:custGeom>
          <a:ln w="12700">
            <a:solidFill>
              <a:srgbClr val="475A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701040" y="2211705"/>
            <a:ext cx="8540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Quantifier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072894" y="2211705"/>
            <a:ext cx="9486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01040" y="2531745"/>
            <a:ext cx="23964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n+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072894" y="2531745"/>
            <a:ext cx="363321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Matches any string that contains at least one 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01040" y="2851785"/>
            <a:ext cx="23964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n*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072894" y="2851785"/>
            <a:ext cx="491109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Matches any string that contains zero or more occurrences of 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01040" y="3171850"/>
            <a:ext cx="232863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Calibri"/>
                <a:cs typeface="Calibri"/>
              </a:rPr>
              <a:t>n?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072894" y="3171850"/>
            <a:ext cx="4795499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alibri"/>
                <a:cs typeface="Calibri"/>
              </a:rPr>
              <a:t>Matches any string that contains zero or one occurrences of 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332988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8225028" cy="297637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57200" y="1200150"/>
            <a:ext cx="8229600" cy="3200400"/>
          </a:xfrm>
          <a:custGeom>
            <a:avLst/>
            <a:gdLst/>
            <a:ahLst/>
            <a:cxnLst/>
            <a:rect l="l" t="t" r="r" b="b"/>
            <a:pathLst>
              <a:path w="8229600" h="3200400">
                <a:moveTo>
                  <a:pt x="0" y="32004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20040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4500" y="1187450"/>
            <a:ext cx="8255000" cy="3225800"/>
          </a:xfrm>
          <a:custGeom>
            <a:avLst/>
            <a:gdLst/>
            <a:ahLst/>
            <a:cxnLst/>
            <a:rect l="l" t="t" r="r" b="b"/>
            <a:pathLst>
              <a:path w="8255000" h="3225800">
                <a:moveTo>
                  <a:pt x="12700" y="32131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213100"/>
                </a:lnTo>
                <a:lnTo>
                  <a:pt x="12700" y="3213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343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7515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According to 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HTML DOM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, everything in an HTML document is a node. 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795551"/>
            <a:ext cx="22691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HTML DOM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says: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213027"/>
            <a:ext cx="312412" cy="1197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91894" y="2240229"/>
            <a:ext cx="3630012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entire document is a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document node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627825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654986"/>
            <a:ext cx="3163294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Every HTML tag is an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element node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042353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3069514"/>
            <a:ext cx="4042893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The text in the HTML elements are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text nodes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3457135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3484296"/>
            <a:ext cx="370152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Every HTML attribute is an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attribute node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3871714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3898875"/>
            <a:ext cx="27640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Comments are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comment nodes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5093208" cy="89001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5010912" cy="80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object 36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7879080" cy="716280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123444"/>
            <a:ext cx="8250936" cy="806196"/>
          </a:xfrm>
          <a:prstGeom prst="rect">
            <a:avLst/>
          </a:prstGeom>
        </p:spPr>
      </p:pic>
      <p:sp>
        <p:nvSpPr>
          <p:cNvPr id="366" name="object 366"/>
          <p:cNvSpPr/>
          <p:nvPr/>
        </p:nvSpPr>
        <p:spPr>
          <a:xfrm>
            <a:off x="457200" y="209550"/>
            <a:ext cx="7772400" cy="609600"/>
          </a:xfrm>
          <a:custGeom>
            <a:avLst/>
            <a:gdLst/>
            <a:ahLst/>
            <a:cxnLst/>
            <a:rect l="l" t="t" r="r" b="b"/>
            <a:pathLst>
              <a:path w="7772400" h="609600">
                <a:moveTo>
                  <a:pt x="0" y="609600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137160"/>
            <a:ext cx="8165592" cy="722376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7319264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36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66572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207252" cy="803148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73152"/>
            <a:ext cx="6126480" cy="804672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323588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731520"/>
            <a:ext cx="8272272" cy="4411980"/>
          </a:xfrm>
          <a:prstGeom prst="rect">
            <a:avLst/>
          </a:prstGeom>
        </p:spPr>
      </p:pic>
      <p:sp>
        <p:nvSpPr>
          <p:cNvPr id="368" name="object 368"/>
          <p:cNvSpPr/>
          <p:nvPr/>
        </p:nvSpPr>
        <p:spPr>
          <a:xfrm>
            <a:off x="457200" y="742950"/>
            <a:ext cx="8229600" cy="4191000"/>
          </a:xfrm>
          <a:custGeom>
            <a:avLst/>
            <a:gdLst/>
            <a:ahLst/>
            <a:cxnLst/>
            <a:rect l="l" t="t" r="r" b="b"/>
            <a:pathLst>
              <a:path w="8229600" h="4191000">
                <a:moveTo>
                  <a:pt x="0" y="4191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91000"/>
                </a:lnTo>
                <a:lnTo>
                  <a:pt x="0" y="419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44500" y="730250"/>
            <a:ext cx="8255000" cy="4216400"/>
          </a:xfrm>
          <a:custGeom>
            <a:avLst/>
            <a:gdLst/>
            <a:ahLst/>
            <a:cxnLst/>
            <a:rect l="l" t="t" r="r" b="b"/>
            <a:pathLst>
              <a:path w="8255000" h="4216400">
                <a:moveTo>
                  <a:pt x="12700" y="4203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203700"/>
                </a:lnTo>
                <a:lnTo>
                  <a:pt x="12700" y="4203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750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03287"/>
            <a:ext cx="760336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In JavaScript, the </a:t>
            </a: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RegExp object 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is a regular expression object with </a:t>
            </a:r>
            <a:r>
              <a:rPr sz="1470" spc="10" dirty="0">
                <a:solidFill>
                  <a:srgbClr val="FF0000"/>
                </a:solidFill>
                <a:latin typeface="Constantia"/>
                <a:cs typeface="Constantia"/>
              </a:rPr>
              <a:t>predefined properties 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and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246568"/>
            <a:ext cx="81616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methods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6069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635188"/>
            <a:ext cx="266858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Using the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RegExp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method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test()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197775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002117"/>
            <a:ext cx="586079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It searches a string for a pattern, and returns true or false, depending on the result.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31481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339175"/>
            <a:ext cx="4335354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following example searches a string for the character "e":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2655789"/>
            <a:ext cx="1223376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0000"/>
                </a:solidFill>
                <a:latin typeface="Consolas"/>
                <a:cs typeface="Consolas"/>
              </a:rPr>
              <a:t>var patt = /e/;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2907249"/>
            <a:ext cx="3658431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b="1" spc="10" dirty="0">
                <a:solidFill>
                  <a:srgbClr val="FF0000"/>
                </a:solidFill>
                <a:latin typeface="Consolas"/>
                <a:cs typeface="Consolas"/>
              </a:rPr>
              <a:t>patt.test("The best things in life are free!");</a:t>
            </a:r>
            <a:endParaRPr sz="10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20617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91539" y="3234372"/>
            <a:ext cx="277050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Using the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RegExp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method 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exec()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3576942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92606" y="3601301"/>
            <a:ext cx="492508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It searches a string for a specified pattern, and returns the found text.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3913796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3938156"/>
            <a:ext cx="2578333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If no match is found, it returns null.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06144" y="425090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92606" y="4275265"/>
            <a:ext cx="433535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following example searches a string for the character "e":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15694" y="4591879"/>
            <a:ext cx="4572348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b="1" spc="10" dirty="0">
                <a:solidFill>
                  <a:srgbClr val="FF0000"/>
                </a:solidFill>
                <a:latin typeface="Consolas"/>
                <a:cs typeface="Consolas"/>
              </a:rPr>
              <a:t>/e/.exec("The best things in life are free!");  \\returns e</a:t>
            </a:r>
            <a:endParaRPr sz="1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bject 37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2192"/>
            <a:ext cx="8336280" cy="810768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618732" cy="859536"/>
          </a:xfrm>
          <a:prstGeom prst="rect">
            <a:avLst/>
          </a:prstGeom>
        </p:spPr>
      </p:pic>
      <p:sp>
        <p:nvSpPr>
          <p:cNvPr id="371" name="object 371"/>
          <p:cNvSpPr/>
          <p:nvPr/>
        </p:nvSpPr>
        <p:spPr>
          <a:xfrm>
            <a:off x="457200" y="38100"/>
            <a:ext cx="8229600" cy="704850"/>
          </a:xfrm>
          <a:custGeom>
            <a:avLst/>
            <a:gdLst/>
            <a:ahLst/>
            <a:cxnLst/>
            <a:rect l="l" t="t" r="r" b="b"/>
            <a:pathLst>
              <a:path w="8229600" h="704850">
                <a:moveTo>
                  <a:pt x="0" y="7048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704850"/>
                </a:lnTo>
                <a:lnTo>
                  <a:pt x="0" y="704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6537960" cy="804672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725424"/>
            <a:ext cx="8362188" cy="4418076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810768"/>
            <a:ext cx="8176260" cy="4181856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19150"/>
            <a:ext cx="8229600" cy="4324350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06450"/>
            <a:ext cx="8255000" cy="43370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968964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02842"/>
            <a:ext cx="4788235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Using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String search()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With a Regular Expression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139101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91894" y="1415377"/>
            <a:ext cx="5805065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Use a regular expression to do a case-insensitive search for "w3schools" in a string: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20494" y="1727822"/>
            <a:ext cx="2845807" cy="1902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300" b="1" spc="10" dirty="0">
                <a:solidFill>
                  <a:srgbClr val="FF0000"/>
                </a:solidFill>
                <a:latin typeface="Consolas"/>
                <a:cs typeface="Consolas"/>
              </a:rPr>
              <a:t>var str = "Visit W3Schools";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149094" y="2050932"/>
            <a:ext cx="461233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0000"/>
                </a:solidFill>
                <a:latin typeface="Consolas"/>
                <a:cs typeface="Consolas"/>
              </a:rPr>
              <a:t>var n = str.search(/w3schools/i);      //returns 6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248434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2518181"/>
            <a:ext cx="45714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Use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String match()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With a Regular Expression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290612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2930487"/>
            <a:ext cx="6700377" cy="1645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spc="10" dirty="0">
                <a:solidFill>
                  <a:srgbClr val="002060"/>
                </a:solidFill>
                <a:latin typeface="Constantia"/>
                <a:cs typeface="Constantia"/>
              </a:rPr>
              <a:t>searches a string for a match against a regular expression, and returns the matches, as an Array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3227692"/>
            <a:ext cx="3086208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object or  returns null if no match is found.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3540365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3564725"/>
            <a:ext cx="228108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Syntax:  </a:t>
            </a:r>
            <a:r>
              <a:rPr sz="1300" b="1" i="1" spc="10" dirty="0">
                <a:solidFill>
                  <a:srgbClr val="FF0000"/>
                </a:solidFill>
                <a:latin typeface="Constantia"/>
                <a:cs typeface="Constantia"/>
              </a:rPr>
              <a:t>string.match(regexp)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3294" y="3877220"/>
            <a:ext cx="5513459" cy="1902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300" b="1" spc="10" dirty="0">
                <a:solidFill>
                  <a:srgbClr val="FF0000"/>
                </a:solidFill>
                <a:latin typeface="Consolas"/>
                <a:cs typeface="Consolas"/>
              </a:rPr>
              <a:t>var str = ‚The rain in SPAIN stays mainly in the plain ";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780285" y="4200077"/>
            <a:ext cx="270852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spc="10" dirty="0">
                <a:solidFill>
                  <a:srgbClr val="FF0000"/>
                </a:solidFill>
                <a:latin typeface="Consolas"/>
                <a:cs typeface="Consolas"/>
              </a:rPr>
              <a:t>var res = str.match(/ain/gi);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920494" y="4493806"/>
            <a:ext cx="204423" cy="79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149094" y="4514557"/>
            <a:ext cx="1486484" cy="1402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02060"/>
                </a:solidFill>
                <a:latin typeface="Constantia"/>
                <a:cs typeface="Constantia"/>
              </a:rPr>
              <a:t>The result in res will be: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77694" y="4778794"/>
            <a:ext cx="1452896" cy="1620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100" b="1" spc="10" dirty="0">
                <a:solidFill>
                  <a:srgbClr val="FF0000"/>
                </a:solidFill>
                <a:latin typeface="Consolas"/>
                <a:cs typeface="Consolas"/>
              </a:rPr>
              <a:t>ain,AIN,ain,ain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bject 37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66572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908548" cy="803148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73152"/>
            <a:ext cx="5824728" cy="804672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323588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737616"/>
            <a:ext cx="8474964" cy="4405884"/>
          </a:xfrm>
          <a:prstGeom prst="rect">
            <a:avLst/>
          </a:prstGeom>
        </p:spPr>
      </p:pic>
      <p:sp>
        <p:nvSpPr>
          <p:cNvPr id="373" name="object 373"/>
          <p:cNvSpPr/>
          <p:nvPr/>
        </p:nvSpPr>
        <p:spPr>
          <a:xfrm>
            <a:off x="457200" y="742950"/>
            <a:ext cx="8229600" cy="4191000"/>
          </a:xfrm>
          <a:custGeom>
            <a:avLst/>
            <a:gdLst/>
            <a:ahLst/>
            <a:cxnLst/>
            <a:rect l="l" t="t" r="r" b="b"/>
            <a:pathLst>
              <a:path w="8229600" h="4191000">
                <a:moveTo>
                  <a:pt x="0" y="4191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91000"/>
                </a:lnTo>
                <a:lnTo>
                  <a:pt x="0" y="419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44500" y="730250"/>
            <a:ext cx="8255000" cy="4216400"/>
          </a:xfrm>
          <a:custGeom>
            <a:avLst/>
            <a:gdLst/>
            <a:ahLst/>
            <a:cxnLst/>
            <a:rect l="l" t="t" r="r" b="b"/>
            <a:pathLst>
              <a:path w="8255000" h="4216400">
                <a:moveTo>
                  <a:pt x="12700" y="4203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203700"/>
                </a:lnTo>
                <a:lnTo>
                  <a:pt x="12700" y="4203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032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40942"/>
            <a:ext cx="756749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 web page can be refreshed using JavaScript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location.reload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method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42143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459102"/>
            <a:ext cx="773627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The method can be called automatically upon an event or simply when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916302"/>
            <a:ext cx="260565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user clicks on a link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35400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382202"/>
            <a:ext cx="415099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&lt;a href="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location.reload(true);"&gt;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Refresh Page&lt;/a&gt;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2785669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2823336"/>
            <a:ext cx="148072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Auto Refresh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287476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321354"/>
            <a:ext cx="732918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FF0000"/>
                </a:solidFill>
                <a:latin typeface="Constantia"/>
                <a:cs typeface="Constantia"/>
              </a:rPr>
              <a:t>setTimeout() </a:t>
            </a: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is a built-in JavaScript function which can be used to execute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733114"/>
            <a:ext cx="42697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another function after a given time interval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4138917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4167111"/>
            <a:ext cx="494049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&lt;body onload=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'setTimeout("location.reload(true);",2000);’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object 37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21919"/>
            <a:ext cx="8336280" cy="701040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822948" cy="859536"/>
          </a:xfrm>
          <a:prstGeom prst="rect">
            <a:avLst/>
          </a:prstGeom>
        </p:spPr>
      </p:pic>
      <p:sp>
        <p:nvSpPr>
          <p:cNvPr id="376" name="object 376"/>
          <p:cNvSpPr/>
          <p:nvPr/>
        </p:nvSpPr>
        <p:spPr>
          <a:xfrm>
            <a:off x="457200" y="148831"/>
            <a:ext cx="8229600" cy="594119"/>
          </a:xfrm>
          <a:custGeom>
            <a:avLst/>
            <a:gdLst/>
            <a:ahLst/>
            <a:cxnLst/>
            <a:rect l="l" t="t" r="r" b="b"/>
            <a:pathLst>
              <a:path w="8229600" h="594119">
                <a:moveTo>
                  <a:pt x="0" y="59411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94119"/>
                </a:lnTo>
                <a:lnTo>
                  <a:pt x="0" y="59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6739128" cy="804672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01623"/>
            <a:ext cx="8362188" cy="430529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90016"/>
            <a:ext cx="8321040" cy="4253484"/>
          </a:xfrm>
          <a:prstGeom prst="rect">
            <a:avLst/>
          </a:prstGeom>
        </p:spPr>
      </p:pic>
      <p:sp>
        <p:nvSpPr>
          <p:cNvPr id="377" name="object 377"/>
          <p:cNvSpPr/>
          <p:nvPr/>
        </p:nvSpPr>
        <p:spPr>
          <a:xfrm>
            <a:off x="457200" y="895350"/>
            <a:ext cx="8229600" cy="4171950"/>
          </a:xfrm>
          <a:custGeom>
            <a:avLst/>
            <a:gdLst/>
            <a:ahLst/>
            <a:cxnLst/>
            <a:rect l="l" t="t" r="r" b="b"/>
            <a:pathLst>
              <a:path w="8229600" h="4171950">
                <a:moveTo>
                  <a:pt x="0" y="41719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71950"/>
                </a:lnTo>
                <a:lnTo>
                  <a:pt x="0" y="4171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44500" y="882650"/>
            <a:ext cx="8255000" cy="4197350"/>
          </a:xfrm>
          <a:custGeom>
            <a:avLst/>
            <a:gdLst/>
            <a:ahLst/>
            <a:cxnLst/>
            <a:rect l="l" t="t" r="r" b="b"/>
            <a:pathLst>
              <a:path w="8255000" h="4197350">
                <a:moveTo>
                  <a:pt x="12700" y="41846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184650"/>
                </a:lnTo>
                <a:lnTo>
                  <a:pt x="12700" y="4184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055401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93114"/>
            <a:ext cx="7426265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There could be various reasons why you would like to redirect a user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550542"/>
            <a:ext cx="247356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from the original page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2048789"/>
            <a:ext cx="187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1.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1206" y="2048789"/>
            <a:ext cx="69704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You did not like the name of your domain and you are moving to a new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1206" y="2460269"/>
            <a:ext cx="4229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one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926613"/>
            <a:ext cx="2283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2.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1206" y="2926613"/>
            <a:ext cx="654733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You have built-up various pages based on browser versions or their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1206" y="3338118"/>
            <a:ext cx="6943784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names or may be based on different countries, then you can use client-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1206" y="3749878"/>
            <a:ext cx="62716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side page redirection to land your users on the appropriate page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4216527"/>
            <a:ext cx="2178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3.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1206" y="4216527"/>
            <a:ext cx="4876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Etc..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object 37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643128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063996" cy="707136"/>
          </a:xfrm>
          <a:prstGeom prst="rect">
            <a:avLst/>
          </a:prstGeom>
        </p:spPr>
      </p:pic>
      <p:sp>
        <p:nvSpPr>
          <p:cNvPr id="380" name="object 380"/>
          <p:cNvSpPr/>
          <p:nvPr/>
        </p:nvSpPr>
        <p:spPr>
          <a:xfrm>
            <a:off x="457200" y="53581"/>
            <a:ext cx="8229600" cy="536969"/>
          </a:xfrm>
          <a:custGeom>
            <a:avLst/>
            <a:gdLst/>
            <a:ahLst/>
            <a:cxnLst/>
            <a:rect l="l" t="t" r="r" b="b"/>
            <a:pathLst>
              <a:path w="8229600" h="536969">
                <a:moveTo>
                  <a:pt x="0" y="5369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36969"/>
                </a:lnTo>
                <a:lnTo>
                  <a:pt x="0" y="53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9164"/>
            <a:ext cx="5980176" cy="804672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573023"/>
            <a:ext cx="8362188" cy="4552187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658368"/>
            <a:ext cx="6646164" cy="4485132"/>
          </a:xfrm>
          <a:prstGeom prst="rect">
            <a:avLst/>
          </a:prstGeom>
        </p:spPr>
      </p:pic>
      <p:sp>
        <p:nvSpPr>
          <p:cNvPr id="381" name="object 381"/>
          <p:cNvSpPr/>
          <p:nvPr/>
        </p:nvSpPr>
        <p:spPr>
          <a:xfrm>
            <a:off x="457200" y="666750"/>
            <a:ext cx="8229600" cy="4419600"/>
          </a:xfrm>
          <a:custGeom>
            <a:avLst/>
            <a:gdLst/>
            <a:ahLst/>
            <a:cxnLst/>
            <a:rect l="l" t="t" r="r" b="b"/>
            <a:pathLst>
              <a:path w="8229600" h="4419600">
                <a:moveTo>
                  <a:pt x="0" y="44196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19600"/>
                </a:lnTo>
                <a:lnTo>
                  <a:pt x="0" y="441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44500" y="654050"/>
            <a:ext cx="8255000" cy="4445000"/>
          </a:xfrm>
          <a:custGeom>
            <a:avLst/>
            <a:gdLst/>
            <a:ahLst/>
            <a:cxnLst/>
            <a:rect l="l" t="t" r="r" b="b"/>
            <a:pathLst>
              <a:path w="8255000" h="4445000">
                <a:moveTo>
                  <a:pt x="12700" y="44323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32300"/>
                </a:lnTo>
                <a:lnTo>
                  <a:pt x="12700" y="4432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16457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50290"/>
            <a:ext cx="2015337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Auto redirect a page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284668"/>
            <a:ext cx="479445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i="1" spc="10" dirty="0">
                <a:solidFill>
                  <a:srgbClr val="0070C0"/>
                </a:solidFill>
                <a:latin typeface="Constantia"/>
                <a:cs typeface="Constantia"/>
              </a:rPr>
              <a:t>&lt;body onload="window.location='www.google.com';"&gt;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67180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705635"/>
            <a:ext cx="35391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FF0000"/>
                </a:solidFill>
                <a:latin typeface="Constantia"/>
                <a:cs typeface="Constantia"/>
              </a:rPr>
              <a:t>Auto redirect a page after sometime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141410"/>
            <a:ext cx="94640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i="1" spc="10" dirty="0">
                <a:solidFill>
                  <a:srgbClr val="0070C0"/>
                </a:solidFill>
                <a:latin typeface="Consolas"/>
                <a:cs typeface="Consolas"/>
              </a:rPr>
              <a:t>&lt;script&gt;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508132"/>
            <a:ext cx="1892515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i="1" spc="10" dirty="0">
                <a:solidFill>
                  <a:srgbClr val="FF0000"/>
                </a:solidFill>
                <a:latin typeface="Consolas"/>
                <a:cs typeface="Consolas"/>
              </a:rPr>
              <a:t>function redirect(){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80285" y="2844936"/>
            <a:ext cx="3070670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i="1" spc="10" dirty="0">
                <a:solidFill>
                  <a:srgbClr val="FF0000"/>
                </a:solidFill>
                <a:latin typeface="Consolas"/>
                <a:cs typeface="Consolas"/>
              </a:rPr>
              <a:t>window.location='www.google.com';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3181994"/>
            <a:ext cx="1810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i="1" spc="10" dirty="0">
                <a:solidFill>
                  <a:srgbClr val="FF0000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540696"/>
            <a:ext cx="105155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i="1" spc="10" dirty="0">
                <a:solidFill>
                  <a:srgbClr val="0070C0"/>
                </a:solidFill>
                <a:latin typeface="Consolas"/>
                <a:cs typeface="Consolas"/>
              </a:rPr>
              <a:t>&lt;/script&gt;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929367"/>
            <a:ext cx="5014291" cy="190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i="1" spc="10" dirty="0">
                <a:solidFill>
                  <a:srgbClr val="0070C0"/>
                </a:solidFill>
                <a:latin typeface="Consolas"/>
                <a:cs typeface="Consolas"/>
              </a:rPr>
              <a:t>&lt;body onload=“setTimeout(“redirect()“,5000);”&gt;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4318292"/>
            <a:ext cx="565480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i="1" spc="10" dirty="0">
                <a:solidFill>
                  <a:srgbClr val="0070C0"/>
                </a:solidFill>
                <a:latin typeface="Consolas"/>
                <a:cs typeface="Consolas"/>
              </a:rPr>
              <a:t>&lt;p&gt;You will be redirected to google.com in 5 seconds.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4706912"/>
            <a:ext cx="8412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i="1" spc="10" dirty="0">
                <a:solidFill>
                  <a:srgbClr val="0070C0"/>
                </a:solidFill>
                <a:latin typeface="Consolas"/>
                <a:cs typeface="Consolas"/>
              </a:rPr>
              <a:t>&lt;/body&gt;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bject 38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17220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063996" cy="653796"/>
          </a:xfrm>
          <a:prstGeom prst="rect">
            <a:avLst/>
          </a:prstGeom>
        </p:spPr>
      </p:pic>
      <p:sp>
        <p:nvSpPr>
          <p:cNvPr id="384" name="object 384"/>
          <p:cNvSpPr/>
          <p:nvPr/>
        </p:nvSpPr>
        <p:spPr>
          <a:xfrm>
            <a:off x="457200" y="19037"/>
            <a:ext cx="8229600" cy="517919"/>
          </a:xfrm>
          <a:custGeom>
            <a:avLst/>
            <a:gdLst/>
            <a:ahLst/>
            <a:cxnLst/>
            <a:rect l="l" t="t" r="r" b="b"/>
            <a:pathLst>
              <a:path w="8229600" h="517919">
                <a:moveTo>
                  <a:pt x="0" y="51791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17919"/>
                </a:lnTo>
                <a:lnTo>
                  <a:pt x="0" y="5179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224028"/>
            <a:ext cx="5980176" cy="804672"/>
          </a:xfrm>
          <a:prstGeom prst="rect">
            <a:avLst/>
          </a:prstGeom>
        </p:spPr>
      </p:pic>
      <p:pic>
        <p:nvPicPr>
          <p:cNvPr id="4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516634"/>
            <a:ext cx="8362188" cy="4532376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600456"/>
            <a:ext cx="7362443" cy="4378452"/>
          </a:xfrm>
          <a:prstGeom prst="rect">
            <a:avLst/>
          </a:prstGeom>
        </p:spPr>
      </p:pic>
      <p:sp>
        <p:nvSpPr>
          <p:cNvPr id="385" name="object 385"/>
          <p:cNvSpPr/>
          <p:nvPr/>
        </p:nvSpPr>
        <p:spPr>
          <a:xfrm>
            <a:off x="457200" y="60960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44500" y="59690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759434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793267"/>
            <a:ext cx="6705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To redirect visitors onto a different page based on their browser type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228788"/>
            <a:ext cx="367317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70C0"/>
                </a:solidFill>
                <a:latin typeface="Consolas"/>
                <a:cs typeface="Consolas"/>
              </a:rPr>
              <a:t>var browsername=navigator.appName;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1617789"/>
            <a:ext cx="355963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70C0"/>
                </a:solidFill>
                <a:latin typeface="Consolas"/>
                <a:cs typeface="Consolas"/>
              </a:rPr>
              <a:t>if( browsername == "Netscape" 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006409"/>
            <a:ext cx="524237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70C0"/>
                </a:solidFill>
                <a:latin typeface="Consolas"/>
                <a:cs typeface="Consolas"/>
              </a:rPr>
              <a:t>window.location="http://www.location.com/ns.htm";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395029"/>
            <a:ext cx="2103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70C0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783677"/>
            <a:ext cx="5971340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70C0"/>
                </a:solidFill>
                <a:latin typeface="Consolas"/>
                <a:cs typeface="Consolas"/>
              </a:rPr>
              <a:t>else if ( browsername =="Microsoft Internet Explorer")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172523"/>
            <a:ext cx="524237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70C0"/>
                </a:solidFill>
                <a:latin typeface="Consolas"/>
                <a:cs typeface="Consolas"/>
              </a:rPr>
              <a:t>window.location="http://www.location.com/ie.htm";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561143"/>
            <a:ext cx="2103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70C0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950093"/>
            <a:ext cx="73190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70C0"/>
                </a:solidFill>
                <a:latin typeface="Consolas"/>
                <a:cs typeface="Consolas"/>
              </a:rPr>
              <a:t>else {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4338713"/>
            <a:ext cx="555593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0070C0"/>
                </a:solidFill>
                <a:latin typeface="Consolas"/>
                <a:cs typeface="Consolas"/>
              </a:rPr>
              <a:t>window.location="http://www.location.com/other.htm";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4727333"/>
            <a:ext cx="2103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70C0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609600" y="1200150"/>
            <a:ext cx="8089900" cy="3733800"/>
          </a:xfrm>
          <a:custGeom>
            <a:avLst/>
            <a:gdLst/>
            <a:ahLst/>
            <a:cxnLst/>
            <a:rect l="l" t="t" r="r" b="b"/>
            <a:pathLst>
              <a:path w="7874000" h="4197350">
                <a:moveTo>
                  <a:pt x="12700" y="4184650"/>
                </a:moveTo>
                <a:lnTo>
                  <a:pt x="12700" y="12700"/>
                </a:lnTo>
                <a:lnTo>
                  <a:pt x="7861300" y="12700"/>
                </a:lnTo>
                <a:lnTo>
                  <a:pt x="7861300" y="4184650"/>
                </a:lnTo>
                <a:lnTo>
                  <a:pt x="12700" y="4184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bject 38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350764" cy="890016"/>
          </a:xfrm>
          <a:prstGeom prst="rect">
            <a:avLst/>
          </a:prstGeom>
        </p:spPr>
      </p:pic>
      <p:sp>
        <p:nvSpPr>
          <p:cNvPr id="389" name="object 38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266944" cy="804672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197864"/>
            <a:ext cx="8339328" cy="3128772"/>
          </a:xfrm>
          <a:prstGeom prst="rect">
            <a:avLst/>
          </a:prstGeom>
        </p:spPr>
      </p:pic>
      <p:sp>
        <p:nvSpPr>
          <p:cNvPr id="390" name="object 390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73606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414881"/>
            <a:ext cx="757622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The JavaScript print function 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window.print()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prints the current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917802"/>
            <a:ext cx="3014823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web page when executed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446756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488032"/>
            <a:ext cx="718036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You can call this function directly using the onclick event as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2990952"/>
            <a:ext cx="3875762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shown in the following example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3500679"/>
            <a:ext cx="5180142" cy="2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2000" b="1" spc="10" dirty="0">
                <a:solidFill>
                  <a:srgbClr val="0070C0"/>
                </a:solidFill>
                <a:latin typeface="Consolas"/>
                <a:cs typeface="Consolas"/>
              </a:rPr>
              <a:t>&lt;input type="button" value="Print"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997633"/>
            <a:ext cx="391184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70C0"/>
                </a:solidFill>
                <a:latin typeface="Consolas"/>
                <a:cs typeface="Consolas"/>
              </a:rPr>
              <a:t>onclick="</a:t>
            </a:r>
            <a:r>
              <a:rPr sz="2000" b="1" spc="10" dirty="0">
                <a:solidFill>
                  <a:srgbClr val="FF0000"/>
                </a:solidFill>
                <a:latin typeface="Consolas"/>
                <a:cs typeface="Consolas"/>
              </a:rPr>
              <a:t>window.print()</a:t>
            </a:r>
            <a:r>
              <a:rPr sz="2000" b="1" spc="10" dirty="0">
                <a:solidFill>
                  <a:srgbClr val="0070C0"/>
                </a:solidFill>
                <a:latin typeface="Consolas"/>
                <a:cs typeface="Consolas"/>
              </a:rPr>
              <a:t>" /&gt;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50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object 3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5240"/>
            <a:ext cx="8336280" cy="731520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2523744" cy="783336"/>
          </a:xfrm>
          <a:prstGeom prst="rect">
            <a:avLst/>
          </a:prstGeom>
        </p:spPr>
      </p:pic>
      <p:sp>
        <p:nvSpPr>
          <p:cNvPr id="393" name="object 393"/>
          <p:cNvSpPr/>
          <p:nvPr/>
        </p:nvSpPr>
        <p:spPr>
          <a:xfrm>
            <a:off x="457200" y="41669"/>
            <a:ext cx="8229600" cy="625081"/>
          </a:xfrm>
          <a:custGeom>
            <a:avLst/>
            <a:gdLst/>
            <a:ahLst/>
            <a:cxnLst/>
            <a:rect l="l" t="t" r="r" b="b"/>
            <a:pathLst>
              <a:path w="8229600" h="625081">
                <a:moveTo>
                  <a:pt x="0" y="625081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25081"/>
                </a:lnTo>
                <a:lnTo>
                  <a:pt x="0" y="625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91440"/>
            <a:ext cx="2441448" cy="804672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69036"/>
            <a:ext cx="8362188" cy="4474464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656844"/>
            <a:ext cx="8372856" cy="4163568"/>
          </a:xfrm>
          <a:prstGeom prst="rect">
            <a:avLst/>
          </a:prstGeom>
        </p:spPr>
      </p:pic>
      <p:sp>
        <p:nvSpPr>
          <p:cNvPr id="394" name="object 394"/>
          <p:cNvSpPr/>
          <p:nvPr/>
        </p:nvSpPr>
        <p:spPr>
          <a:xfrm>
            <a:off x="457200" y="762000"/>
            <a:ext cx="8229600" cy="4381500"/>
          </a:xfrm>
          <a:custGeom>
            <a:avLst/>
            <a:gdLst/>
            <a:ahLst/>
            <a:cxnLst/>
            <a:rect l="l" t="t" r="r" b="b"/>
            <a:pathLst>
              <a:path w="8229600" h="4381500">
                <a:moveTo>
                  <a:pt x="0" y="43815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381500"/>
                </a:lnTo>
                <a:lnTo>
                  <a:pt x="0" y="4381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44500" y="749300"/>
            <a:ext cx="8255000" cy="4406900"/>
          </a:xfrm>
          <a:custGeom>
            <a:avLst/>
            <a:gdLst/>
            <a:ahLst/>
            <a:cxnLst/>
            <a:rect l="l" t="t" r="r" b="b"/>
            <a:pathLst>
              <a:path w="8255000" h="4406900">
                <a:moveTo>
                  <a:pt x="12700" y="43942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394200"/>
                </a:lnTo>
                <a:lnTo>
                  <a:pt x="12700" y="43942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1582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49655"/>
            <a:ext cx="198836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onstantia"/>
                <a:cs typeface="Constantia"/>
              </a:rPr>
              <a:t>What are cookies?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13506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163256"/>
            <a:ext cx="428339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are small files which are stored on a user's computer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40938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437576"/>
            <a:ext cx="714070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are designed to hold a modest amount of data specific to a particular client and website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1684083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1712277"/>
            <a:ext cx="678047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Each cookie is effectively a small lookup table containing pairs of (key, data) values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1958403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1986597"/>
            <a:ext cx="547916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can be accessed either by a client side or server side script language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2242667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1539" y="2276500"/>
            <a:ext cx="27473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0000"/>
                </a:solidFill>
                <a:latin typeface="Constantia"/>
                <a:cs typeface="Constantia"/>
              </a:rPr>
              <a:t>Why do we need cookies?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256216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2590355"/>
            <a:ext cx="7046027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When a web server has sent a web page to a browser, the connection is shut down, and</a:t>
            </a:r>
            <a:endParaRPr sz="14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the server forgets everything about the user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06508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093275"/>
            <a:ext cx="7005129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Cookies were invented to solve the problem "</a:t>
            </a: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how to remember information about the</a:t>
            </a:r>
            <a:endParaRPr sz="14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user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":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06144" y="356800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92606" y="3596195"/>
            <a:ext cx="539191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When a user visits a web page, his name can be stored in a cookie.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384265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3870845"/>
            <a:ext cx="562775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Next time the user visits the page, the cookie "remembers" his name.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411697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4145165"/>
            <a:ext cx="7283580" cy="6476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When a browser request a web page from a server, cookies belonging to the page is added</a:t>
            </a:r>
            <a:endParaRPr sz="14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to the request. This way the server gets the necessary data to "remember" information</a:t>
            </a:r>
            <a:endParaRPr sz="15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about users</a:t>
            </a:r>
            <a:endParaRPr sz="1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bject 39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1"/>
            <a:ext cx="8336280" cy="643128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066032" cy="859536"/>
          </a:xfrm>
          <a:prstGeom prst="rect">
            <a:avLst/>
          </a:prstGeom>
        </p:spPr>
      </p:pic>
      <p:sp>
        <p:nvSpPr>
          <p:cNvPr id="397" name="object 397"/>
          <p:cNvSpPr/>
          <p:nvPr/>
        </p:nvSpPr>
        <p:spPr>
          <a:xfrm>
            <a:off x="457200" y="205981"/>
            <a:ext cx="8229600" cy="536969"/>
          </a:xfrm>
          <a:custGeom>
            <a:avLst/>
            <a:gdLst/>
            <a:ahLst/>
            <a:cxnLst/>
            <a:rect l="l" t="t" r="r" b="b"/>
            <a:pathLst>
              <a:path w="8229600" h="536969">
                <a:moveTo>
                  <a:pt x="0" y="5369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36969"/>
                </a:lnTo>
                <a:lnTo>
                  <a:pt x="0" y="53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3977640" cy="804672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01624"/>
            <a:ext cx="8362188" cy="4094988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886968"/>
            <a:ext cx="8321040" cy="3852671"/>
          </a:xfrm>
          <a:prstGeom prst="rect">
            <a:avLst/>
          </a:prstGeom>
        </p:spPr>
      </p:pic>
      <p:sp>
        <p:nvSpPr>
          <p:cNvPr id="398" name="object 398"/>
          <p:cNvSpPr/>
          <p:nvPr/>
        </p:nvSpPr>
        <p:spPr>
          <a:xfrm>
            <a:off x="457200" y="895350"/>
            <a:ext cx="8229600" cy="3962400"/>
          </a:xfrm>
          <a:custGeom>
            <a:avLst/>
            <a:gdLst/>
            <a:ahLst/>
            <a:cxnLst/>
            <a:rect l="l" t="t" r="r" b="b"/>
            <a:pathLst>
              <a:path w="8229600" h="3962400">
                <a:moveTo>
                  <a:pt x="0" y="39624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96240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44500" y="882650"/>
            <a:ext cx="8255000" cy="3987800"/>
          </a:xfrm>
          <a:custGeom>
            <a:avLst/>
            <a:gdLst/>
            <a:ahLst/>
            <a:cxnLst/>
            <a:rect l="l" t="t" r="r" b="b"/>
            <a:pathLst>
              <a:path w="8255000" h="3987800">
                <a:moveTo>
                  <a:pt x="12700" y="39751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975100"/>
                </a:lnTo>
                <a:lnTo>
                  <a:pt x="12700" y="3975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045164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79042"/>
            <a:ext cx="609173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Cookies are a plain text data record of 5 variable-length fields: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4850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513268"/>
            <a:ext cx="721881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FF0000"/>
                </a:solidFill>
                <a:latin typeface="Constantia"/>
                <a:cs typeface="Constantia"/>
              </a:rPr>
              <a:t>Expires:  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The date the cookie will expire. If this is blank, the cookie will expire when the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1856168"/>
            <a:ext cx="205473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visitor quits the browser.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216574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244813"/>
            <a:ext cx="3362562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Domain: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The domain name of your site.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60546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633662"/>
            <a:ext cx="723347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Path: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The path to the directory or web page that set the cookie. This may be blank if you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976562"/>
            <a:ext cx="444684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want to retrieve the cookie from any directory or page.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336968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365207"/>
            <a:ext cx="7013444" cy="190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Secure: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If this field contains the word "secure", then the cookie may only be retrieved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3708336"/>
            <a:ext cx="548811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with a secure server. If this field is blank, no such restriction exists.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4068813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92606" y="4097007"/>
            <a:ext cx="258622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FF0000"/>
                </a:solidFill>
                <a:latin typeface="Constantia"/>
                <a:cs typeface="Constantia"/>
              </a:rPr>
              <a:t>Name: </a:t>
            </a: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The name of the cookie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4457738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4485932"/>
            <a:ext cx="456304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Value: 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The data that is going to be stored on the cookie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3256788" cy="3866388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1191768"/>
            <a:ext cx="3346704" cy="392734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57200" y="1200150"/>
            <a:ext cx="3124200" cy="3733800"/>
          </a:xfrm>
          <a:custGeom>
            <a:avLst/>
            <a:gdLst/>
            <a:ahLst/>
            <a:cxnLst/>
            <a:rect l="l" t="t" r="r" b="b"/>
            <a:pathLst>
              <a:path w="3124200" h="3733800">
                <a:moveTo>
                  <a:pt x="0" y="3733800"/>
                </a:moveTo>
                <a:lnTo>
                  <a:pt x="0" y="0"/>
                </a:lnTo>
                <a:lnTo>
                  <a:pt x="3124200" y="0"/>
                </a:lnTo>
                <a:lnTo>
                  <a:pt x="3124200" y="3733800"/>
                </a:lnTo>
                <a:lnTo>
                  <a:pt x="0" y="3733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500" y="1187450"/>
            <a:ext cx="3149600" cy="3759200"/>
          </a:xfrm>
          <a:custGeom>
            <a:avLst/>
            <a:gdLst/>
            <a:ahLst/>
            <a:cxnLst/>
            <a:rect l="l" t="t" r="r" b="b"/>
            <a:pathLst>
              <a:path w="3149600" h="3759200">
                <a:moveTo>
                  <a:pt x="12700" y="3746500"/>
                </a:moveTo>
                <a:lnTo>
                  <a:pt x="12700" y="12700"/>
                </a:lnTo>
                <a:lnTo>
                  <a:pt x="3136900" y="12700"/>
                </a:lnTo>
                <a:lnTo>
                  <a:pt x="3136900" y="3746500"/>
                </a:lnTo>
                <a:lnTo>
                  <a:pt x="12700" y="3746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53439"/>
            <a:ext cx="351815" cy="134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4071"/>
            <a:ext cx="26423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DOM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views an HTML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795551"/>
            <a:ext cx="248688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document as a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node-tree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2204005"/>
            <a:ext cx="293648" cy="112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229573"/>
            <a:ext cx="2138731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All nodes can be accessed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572702"/>
            <a:ext cx="138398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through the tree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944817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971978"/>
            <a:ext cx="1756327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When a web page is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337763"/>
            <a:ext cx="1765463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loaded, the browser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703752"/>
            <a:ext cx="1776144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creates a </a:t>
            </a: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Document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4069563"/>
            <a:ext cx="180169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Object Model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of the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4435628"/>
            <a:ext cx="45321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page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5923788" cy="890016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5843016" cy="804672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76388"/>
            <a:ext cx="5562600" cy="2864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bject 40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643128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4831080" cy="707136"/>
          </a:xfrm>
          <a:prstGeom prst="rect">
            <a:avLst/>
          </a:prstGeom>
        </p:spPr>
      </p:pic>
      <p:sp>
        <p:nvSpPr>
          <p:cNvPr id="401" name="object 401"/>
          <p:cNvSpPr/>
          <p:nvPr/>
        </p:nvSpPr>
        <p:spPr>
          <a:xfrm>
            <a:off x="457200" y="53581"/>
            <a:ext cx="8229600" cy="536969"/>
          </a:xfrm>
          <a:custGeom>
            <a:avLst/>
            <a:gdLst/>
            <a:ahLst/>
            <a:cxnLst/>
            <a:rect l="l" t="t" r="r" b="b"/>
            <a:pathLst>
              <a:path w="8229600" h="536969">
                <a:moveTo>
                  <a:pt x="0" y="5369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36969"/>
                </a:lnTo>
                <a:lnTo>
                  <a:pt x="0" y="53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9164"/>
            <a:ext cx="4750308" cy="804672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573024"/>
            <a:ext cx="8362188" cy="4570476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664464"/>
            <a:ext cx="8474964" cy="4479036"/>
          </a:xfrm>
          <a:prstGeom prst="rect">
            <a:avLst/>
          </a:prstGeom>
        </p:spPr>
      </p:pic>
      <p:sp>
        <p:nvSpPr>
          <p:cNvPr id="402" name="object 402"/>
          <p:cNvSpPr/>
          <p:nvPr/>
        </p:nvSpPr>
        <p:spPr>
          <a:xfrm>
            <a:off x="457200" y="666750"/>
            <a:ext cx="8229600" cy="4476750"/>
          </a:xfrm>
          <a:custGeom>
            <a:avLst/>
            <a:gdLst/>
            <a:ahLst/>
            <a:cxnLst/>
            <a:rect l="l" t="t" r="r" b="b"/>
            <a:pathLst>
              <a:path w="8229600" h="4476750">
                <a:moveTo>
                  <a:pt x="0" y="44767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76750"/>
                </a:lnTo>
                <a:lnTo>
                  <a:pt x="0" y="4476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44500" y="654050"/>
            <a:ext cx="8255000" cy="4502150"/>
          </a:xfrm>
          <a:custGeom>
            <a:avLst/>
            <a:gdLst/>
            <a:ahLst/>
            <a:cxnLst/>
            <a:rect l="l" t="t" r="r" b="b"/>
            <a:pathLst>
              <a:path w="8255000" h="4502150">
                <a:moveTo>
                  <a:pt x="12700" y="44894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89450"/>
                </a:lnTo>
                <a:lnTo>
                  <a:pt x="12700" y="44894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40206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81482"/>
            <a:ext cx="657515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JavaScript can create, read, and delete cookies with the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384402"/>
            <a:ext cx="329949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document.cookie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property.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91310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1954378"/>
            <a:ext cx="5918088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With JavaScript, a cookie can be created like this: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464105"/>
            <a:ext cx="5457554" cy="2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0070C0"/>
                </a:solidFill>
                <a:latin typeface="Consolas"/>
                <a:cs typeface="Consolas"/>
              </a:rPr>
              <a:t>document.cookie</a:t>
            </a:r>
            <a:r>
              <a:rPr sz="2000" spc="10" dirty="0">
                <a:solidFill>
                  <a:srgbClr val="FF0000"/>
                </a:solidFill>
                <a:latin typeface="Consolas"/>
                <a:cs typeface="Consolas"/>
              </a:rPr>
              <a:t>="username=John Doe;‛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300149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3042768"/>
            <a:ext cx="7708019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You can also add an expiry date. By default, the cookie is deleted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3545942"/>
            <a:ext cx="335005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when the browser is closed: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4055466"/>
            <a:ext cx="7415734" cy="2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70" spc="10" dirty="0">
                <a:solidFill>
                  <a:srgbClr val="0070C0"/>
                </a:solidFill>
                <a:latin typeface="Consolas"/>
                <a:cs typeface="Consolas"/>
              </a:rPr>
              <a:t>document.cookie</a:t>
            </a:r>
            <a:r>
              <a:rPr sz="1970" spc="10" dirty="0">
                <a:solidFill>
                  <a:srgbClr val="FF0000"/>
                </a:solidFill>
                <a:latin typeface="Consolas"/>
                <a:cs typeface="Consolas"/>
              </a:rPr>
              <a:t>="username=John Doe; expires=Thu,18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4552674"/>
            <a:ext cx="335339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olas"/>
                <a:cs typeface="Consolas"/>
              </a:rPr>
              <a:t>Dec 2013 12:00:00 UTC;‛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object 40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598932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374892" cy="635508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7906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237744"/>
            <a:ext cx="6291072" cy="80010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20624"/>
            <a:ext cx="8590788" cy="4722876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403860"/>
            <a:ext cx="8468868" cy="4739640"/>
          </a:xfrm>
          <a:prstGeom prst="rect">
            <a:avLst/>
          </a:prstGeom>
        </p:spPr>
      </p:pic>
      <p:sp>
        <p:nvSpPr>
          <p:cNvPr id="405" name="object 405"/>
          <p:cNvSpPr/>
          <p:nvPr/>
        </p:nvSpPr>
        <p:spPr>
          <a:xfrm>
            <a:off x="457200" y="514350"/>
            <a:ext cx="8458200" cy="4629150"/>
          </a:xfrm>
          <a:custGeom>
            <a:avLst/>
            <a:gdLst/>
            <a:ahLst/>
            <a:cxnLst/>
            <a:rect l="l" t="t" r="r" b="b"/>
            <a:pathLst>
              <a:path w="8458200" h="4629150">
                <a:moveTo>
                  <a:pt x="0" y="4629150"/>
                </a:moveTo>
                <a:lnTo>
                  <a:pt x="0" y="0"/>
                </a:lnTo>
                <a:lnTo>
                  <a:pt x="8458200" y="0"/>
                </a:lnTo>
                <a:lnTo>
                  <a:pt x="8458200" y="4629150"/>
                </a:lnTo>
                <a:lnTo>
                  <a:pt x="0" y="4629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44500" y="501650"/>
            <a:ext cx="8483600" cy="4654550"/>
          </a:xfrm>
          <a:custGeom>
            <a:avLst/>
            <a:gdLst/>
            <a:ahLst/>
            <a:cxnLst/>
            <a:rect l="l" t="t" r="r" b="b"/>
            <a:pathLst>
              <a:path w="8483600" h="4654550">
                <a:moveTo>
                  <a:pt x="12700" y="4641850"/>
                </a:moveTo>
                <a:lnTo>
                  <a:pt x="12700" y="12700"/>
                </a:lnTo>
                <a:lnTo>
                  <a:pt x="8470900" y="12700"/>
                </a:lnTo>
                <a:lnTo>
                  <a:pt x="8470900" y="4641850"/>
                </a:lnTo>
                <a:lnTo>
                  <a:pt x="12700" y="46418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569138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606805"/>
            <a:ext cx="329664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Read a Cookie with JavaScript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927816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961694"/>
            <a:ext cx="4498895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With JavaScript, cookies can be read like this: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1248854"/>
            <a:ext cx="2852547" cy="220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500" spc="10" dirty="0">
                <a:solidFill>
                  <a:srgbClr val="0070C0"/>
                </a:solidFill>
                <a:latin typeface="Consolas"/>
                <a:cs typeface="Consolas"/>
              </a:rPr>
              <a:t>var x = document.cookie;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1531594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1565427"/>
            <a:ext cx="6304334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FF0000"/>
                </a:solidFill>
                <a:latin typeface="Constantia"/>
                <a:cs typeface="Constantia"/>
              </a:rPr>
              <a:t>document.cookie </a:t>
            </a:r>
            <a:r>
              <a:rPr sz="1770" spc="10" dirty="0">
                <a:solidFill>
                  <a:srgbClr val="002060"/>
                </a:solidFill>
                <a:latin typeface="Constantia"/>
                <a:cs typeface="Constantia"/>
              </a:rPr>
              <a:t>will return all cookies in one string much like:</a:t>
            </a:r>
            <a:endParaRPr sz="17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cookie1=value; cookie2=value; cookie3=value;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2142267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2179979"/>
            <a:ext cx="3572476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Change a Cookie with JavaScript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250111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2534945"/>
            <a:ext cx="69563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With JavaScript, you can change a cookie the same way as you create it: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63294" y="2821876"/>
            <a:ext cx="6827138" cy="22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470" spc="10" dirty="0">
                <a:solidFill>
                  <a:srgbClr val="0070C0"/>
                </a:solidFill>
                <a:latin typeface="Consolas"/>
                <a:cs typeface="Consolas"/>
              </a:rPr>
              <a:t>document.cookie="username=John Smith; expires=Thu, 18 Dec 2013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691894" y="3080194"/>
            <a:ext cx="241096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70C0"/>
                </a:solidFill>
                <a:latin typeface="Consolas"/>
                <a:cs typeface="Consolas"/>
              </a:rPr>
              <a:t>12:00:00 UTC; path=/";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48640" y="3340659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91539" y="3378326"/>
            <a:ext cx="345774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Delete a Cookie with JavaScript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3699281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3733114"/>
            <a:ext cx="72381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Deleting a cookie is very simple. Just set the expires parameter to a passed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92606" y="4007434"/>
            <a:ext cx="542467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date: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63294" y="4294396"/>
            <a:ext cx="6936085" cy="220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470" spc="10" dirty="0">
                <a:solidFill>
                  <a:srgbClr val="0070C0"/>
                </a:solidFill>
                <a:latin typeface="Consolas"/>
                <a:cs typeface="Consolas"/>
              </a:rPr>
              <a:t>document.cookie = "username=; expires=Thu, 01 Jan 1970 00:00:00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691894" y="4552988"/>
            <a:ext cx="63093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70C0"/>
                </a:solidFill>
                <a:latin typeface="Consolas"/>
                <a:cs typeface="Consolas"/>
              </a:rPr>
              <a:t>UTC";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480601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4839843"/>
            <a:ext cx="73984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Note that you don't have to specify a cookie value when you delete a cookie.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object 40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70560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109971" cy="707136"/>
          </a:xfrm>
          <a:prstGeom prst="rect">
            <a:avLst/>
          </a:prstGeom>
        </p:spPr>
      </p:pic>
      <p:sp>
        <p:nvSpPr>
          <p:cNvPr id="408" name="object 408"/>
          <p:cNvSpPr/>
          <p:nvPr/>
        </p:nvSpPr>
        <p:spPr>
          <a:xfrm>
            <a:off x="457200" y="0"/>
            <a:ext cx="8229600" cy="590550"/>
          </a:xfrm>
          <a:custGeom>
            <a:avLst/>
            <a:gdLst/>
            <a:ahLst/>
            <a:cxnLst/>
            <a:rect l="l" t="t" r="r" b="b"/>
            <a:pathLst>
              <a:path w="8229600" h="590550">
                <a:moveTo>
                  <a:pt x="0" y="59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90550"/>
                </a:lnTo>
                <a:lnTo>
                  <a:pt x="0" y="59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9164"/>
            <a:ext cx="5029200" cy="804672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20624"/>
            <a:ext cx="8362188" cy="4722876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495300"/>
            <a:ext cx="6961632" cy="4290060"/>
          </a:xfrm>
          <a:prstGeom prst="rect">
            <a:avLst/>
          </a:prstGeom>
        </p:spPr>
      </p:pic>
      <p:sp>
        <p:nvSpPr>
          <p:cNvPr id="409" name="object 409"/>
          <p:cNvSpPr/>
          <p:nvPr/>
        </p:nvSpPr>
        <p:spPr>
          <a:xfrm>
            <a:off x="457200" y="514348"/>
            <a:ext cx="8229600" cy="4629150"/>
          </a:xfrm>
          <a:custGeom>
            <a:avLst/>
            <a:gdLst/>
            <a:ahLst/>
            <a:cxnLst/>
            <a:rect l="l" t="t" r="r" b="b"/>
            <a:pathLst>
              <a:path w="8229600" h="4629150">
                <a:moveTo>
                  <a:pt x="0" y="46291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629150"/>
                </a:lnTo>
                <a:lnTo>
                  <a:pt x="0" y="4629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44500" y="501648"/>
            <a:ext cx="8255000" cy="4654550"/>
          </a:xfrm>
          <a:custGeom>
            <a:avLst/>
            <a:gdLst/>
            <a:ahLst/>
            <a:cxnLst/>
            <a:rect l="l" t="t" r="r" b="b"/>
            <a:pathLst>
              <a:path w="8255000" h="4654550">
                <a:moveTo>
                  <a:pt x="12700" y="46418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641850"/>
                </a:lnTo>
                <a:lnTo>
                  <a:pt x="12700" y="46418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665892"/>
            <a:ext cx="3297047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&lt;script type="text/javascript"&gt;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06144" y="920664"/>
            <a:ext cx="2240575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002060"/>
                </a:solidFill>
                <a:latin typeface="Consolas"/>
                <a:cs typeface="Consolas"/>
              </a:rPr>
              <a:t>function WriteCookie(){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1164658"/>
            <a:ext cx="4118732" cy="169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if( document.myform.customer.value == "" ){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91894" y="1408725"/>
            <a:ext cx="2707976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alert ("Enter some value!");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91894" y="1652565"/>
            <a:ext cx="743712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002060"/>
                </a:solidFill>
                <a:latin typeface="Consolas"/>
                <a:cs typeface="Consolas"/>
              </a:rPr>
              <a:t>return;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1896405"/>
            <a:ext cx="186080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002060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140272"/>
            <a:ext cx="5522254" cy="169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cookievalue= escape(document.myform.customer.value) + ";";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384339"/>
            <a:ext cx="3644417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document.cookie="name=" + cookievalue;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628179"/>
            <a:ext cx="5991860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document.write ("Setting Cookies : " + "name=" + cookievalue 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2872019"/>
            <a:ext cx="186080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002060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3129565"/>
            <a:ext cx="1022975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397789"/>
            <a:ext cx="714756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652561"/>
            <a:ext cx="2895347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&lt;form name="myform" action=""&gt;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3896452"/>
            <a:ext cx="4579774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Enter name: &lt;input type="text" name="customer"/&gt;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4140292"/>
            <a:ext cx="6267125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002060"/>
                </a:solidFill>
                <a:latin typeface="Consolas"/>
                <a:cs typeface="Consolas"/>
              </a:rPr>
              <a:t>&lt;input type="button" value="Set Cookie" onclick="WriteCookie();"/&gt;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4384210"/>
            <a:ext cx="743712" cy="1694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002060"/>
                </a:solidFill>
                <a:latin typeface="Consolas"/>
                <a:cs typeface="Consolas"/>
              </a:rPr>
              <a:t>&lt;/form&gt;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4641729"/>
            <a:ext cx="816864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object 41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670560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551932" cy="707136"/>
          </a:xfrm>
          <a:prstGeom prst="rect">
            <a:avLst/>
          </a:prstGeom>
        </p:spPr>
      </p:pic>
      <p:sp>
        <p:nvSpPr>
          <p:cNvPr id="412" name="object 412"/>
          <p:cNvSpPr/>
          <p:nvPr/>
        </p:nvSpPr>
        <p:spPr>
          <a:xfrm>
            <a:off x="457200" y="0"/>
            <a:ext cx="8229600" cy="590550"/>
          </a:xfrm>
          <a:custGeom>
            <a:avLst/>
            <a:gdLst/>
            <a:ahLst/>
            <a:cxnLst/>
            <a:rect l="l" t="t" r="r" b="b"/>
            <a:pathLst>
              <a:path w="8229600" h="590550">
                <a:moveTo>
                  <a:pt x="0" y="59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590550"/>
                </a:lnTo>
                <a:lnTo>
                  <a:pt x="0" y="59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69164"/>
            <a:ext cx="5468112" cy="804672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420624"/>
            <a:ext cx="8362188" cy="4722876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495300"/>
            <a:ext cx="7336536" cy="4314444"/>
          </a:xfrm>
          <a:prstGeom prst="rect">
            <a:avLst/>
          </a:prstGeom>
        </p:spPr>
      </p:pic>
      <p:sp>
        <p:nvSpPr>
          <p:cNvPr id="413" name="object 413"/>
          <p:cNvSpPr/>
          <p:nvPr/>
        </p:nvSpPr>
        <p:spPr>
          <a:xfrm>
            <a:off x="457200" y="514348"/>
            <a:ext cx="8229600" cy="4629150"/>
          </a:xfrm>
          <a:custGeom>
            <a:avLst/>
            <a:gdLst/>
            <a:ahLst/>
            <a:cxnLst/>
            <a:rect l="l" t="t" r="r" b="b"/>
            <a:pathLst>
              <a:path w="8229600" h="4629150">
                <a:moveTo>
                  <a:pt x="0" y="46291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629150"/>
                </a:lnTo>
                <a:lnTo>
                  <a:pt x="0" y="4629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44500" y="501648"/>
            <a:ext cx="8255000" cy="4654550"/>
          </a:xfrm>
          <a:custGeom>
            <a:avLst/>
            <a:gdLst/>
            <a:ahLst/>
            <a:cxnLst/>
            <a:rect l="l" t="t" r="r" b="b"/>
            <a:pathLst>
              <a:path w="8255000" h="4654550">
                <a:moveTo>
                  <a:pt x="12700" y="46418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641850"/>
                </a:lnTo>
                <a:lnTo>
                  <a:pt x="12700" y="46418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665892"/>
            <a:ext cx="3297047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&lt;script type="text/javascript"&gt;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934497"/>
            <a:ext cx="2368550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function ReadCookie(){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189269"/>
            <a:ext cx="3176498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var allcookies = document.cookie;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433109"/>
            <a:ext cx="4586351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document.write ("All Cookies : " + allcookies 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676949"/>
            <a:ext cx="3833763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B050"/>
                </a:solidFill>
                <a:latin typeface="Consolas"/>
                <a:cs typeface="Consolas"/>
              </a:rPr>
              <a:t>// Get all the cookies pairs in an array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920789"/>
            <a:ext cx="3458019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cookiearray = allcookies.split(';');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164656"/>
            <a:ext cx="4209437" cy="169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B050"/>
                </a:solidFill>
                <a:latin typeface="Consolas"/>
                <a:cs typeface="Consolas"/>
              </a:rPr>
              <a:t>// Now take key value pair out of this array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408723"/>
            <a:ext cx="3834714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for(var i=0; i&lt;cookiearray.length; i++){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2652563"/>
            <a:ext cx="3457250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name = cookiearray[i].split('=')[0];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896403"/>
            <a:ext cx="3550384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value = cookiearray[i].split('=')[1];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140243"/>
            <a:ext cx="6363316" cy="169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document.write ("Key is : " + name + " and Value is : " + value); 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8640" y="3397789"/>
            <a:ext cx="204520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3666013"/>
            <a:ext cx="1642116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&lt;/script&gt;&lt;body&gt;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3920836"/>
            <a:ext cx="2895347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&lt;form name="myform" action=""&gt;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4164676"/>
            <a:ext cx="5141905" cy="169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&lt;p&gt; click the following button and see the result:&lt;/p&gt;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4408594"/>
            <a:ext cx="6080435" cy="1694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0" spc="10" dirty="0">
                <a:solidFill>
                  <a:srgbClr val="002060"/>
                </a:solidFill>
                <a:latin typeface="Consolas"/>
                <a:cs typeface="Consolas"/>
              </a:rPr>
              <a:t>&lt;input type="button" value="Get Cookie" onclick="ReadCookie()"/&gt;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4666113"/>
            <a:ext cx="1538740" cy="185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002060"/>
                </a:solidFill>
                <a:latin typeface="Consolas"/>
                <a:cs typeface="Consolas"/>
              </a:rPr>
              <a:t>&lt;/form&gt;&lt;/body&gt;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object 41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1261871"/>
            <a:ext cx="8336280" cy="170535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882140"/>
            <a:ext cx="7679436" cy="1136903"/>
          </a:xfrm>
          <a:prstGeom prst="rect">
            <a:avLst/>
          </a:prstGeom>
        </p:spPr>
      </p:pic>
      <p:sp>
        <p:nvSpPr>
          <p:cNvPr id="416" name="object 416"/>
          <p:cNvSpPr/>
          <p:nvPr/>
        </p:nvSpPr>
        <p:spPr>
          <a:xfrm>
            <a:off x="609600" y="1352550"/>
            <a:ext cx="8229600" cy="1600200"/>
          </a:xfrm>
          <a:custGeom>
            <a:avLst/>
            <a:gdLst/>
            <a:ahLst/>
            <a:cxnLst/>
            <a:rect l="l" t="t" r="r" b="b"/>
            <a:pathLst>
              <a:path w="8229600" h="1600200">
                <a:moveTo>
                  <a:pt x="0" y="16002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1956816"/>
            <a:ext cx="7589519" cy="105613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object 4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847588" cy="890016"/>
          </a:xfrm>
          <a:prstGeom prst="rect">
            <a:avLst/>
          </a:prstGeom>
        </p:spPr>
      </p:pic>
      <p:sp>
        <p:nvSpPr>
          <p:cNvPr id="418" name="object 418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765292" cy="804672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954024"/>
            <a:ext cx="8362188" cy="3790188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045464"/>
            <a:ext cx="8276843" cy="3503676"/>
          </a:xfrm>
          <a:prstGeom prst="rect">
            <a:avLst/>
          </a:prstGeom>
        </p:spPr>
      </p:pic>
      <p:sp>
        <p:nvSpPr>
          <p:cNvPr id="419" name="object 419"/>
          <p:cNvSpPr/>
          <p:nvPr/>
        </p:nvSpPr>
        <p:spPr>
          <a:xfrm>
            <a:off x="457200" y="1047750"/>
            <a:ext cx="8229600" cy="3657600"/>
          </a:xfrm>
          <a:custGeom>
            <a:avLst/>
            <a:gdLst/>
            <a:ahLst/>
            <a:cxnLst/>
            <a:rect l="l" t="t" r="r" b="b"/>
            <a:pathLst>
              <a:path w="8229600" h="3657600">
                <a:moveTo>
                  <a:pt x="0" y="36576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65760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44500" y="1035050"/>
            <a:ext cx="8255000" cy="3683000"/>
          </a:xfrm>
          <a:custGeom>
            <a:avLst/>
            <a:gdLst/>
            <a:ahLst/>
            <a:cxnLst/>
            <a:rect l="l" t="t" r="r" b="b"/>
            <a:pathLst>
              <a:path w="8255000" h="3683000">
                <a:moveTo>
                  <a:pt x="12700" y="36703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670300"/>
                </a:lnTo>
                <a:lnTo>
                  <a:pt x="12700" y="3670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21206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62481"/>
            <a:ext cx="202462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What is jQuery?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71955"/>
            <a:ext cx="7208199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jQuery is a lightweight,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"write less, do more",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JavaScript library.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2290095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327807"/>
            <a:ext cx="7118158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The purpose of jQuery is to make it much easier to use JavaScript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785236"/>
            <a:ext cx="176959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on your website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3265709"/>
            <a:ext cx="6994087" cy="2925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jQuery </a:t>
            </a:r>
            <a:r>
              <a:rPr sz="2000" i="1" spc="10" dirty="0">
                <a:solidFill>
                  <a:srgbClr val="FF0000"/>
                </a:solidFill>
                <a:latin typeface="Constantia"/>
                <a:cs typeface="Constantia"/>
              </a:rPr>
              <a:t>takes a lot of common tasks that require many lines of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760901"/>
            <a:ext cx="711644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i="1" spc="10" dirty="0">
                <a:solidFill>
                  <a:srgbClr val="FF0000"/>
                </a:solidFill>
                <a:latin typeface="Constantia"/>
                <a:cs typeface="Constantia"/>
              </a:rPr>
              <a:t>JavaScript code to accomplish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, and </a:t>
            </a:r>
            <a:r>
              <a:rPr sz="2000" i="1" spc="10" dirty="0">
                <a:solidFill>
                  <a:srgbClr val="FF0000"/>
                </a:solidFill>
                <a:latin typeface="Constantia"/>
                <a:cs typeface="Constantia"/>
              </a:rPr>
              <a:t>wraps them into methods that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4218406"/>
            <a:ext cx="402835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i="1" spc="10" dirty="0">
                <a:solidFill>
                  <a:srgbClr val="FF0000"/>
                </a:solidFill>
                <a:latin typeface="Constantia"/>
                <a:cs typeface="Constantia"/>
              </a:rPr>
              <a:t>you can call with a single line of code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42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7373112" cy="890016"/>
          </a:xfrm>
          <a:prstGeom prst="rect">
            <a:avLst/>
          </a:prstGeom>
        </p:spPr>
      </p:pic>
      <p:sp>
        <p:nvSpPr>
          <p:cNvPr id="422" name="object 422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7292340" cy="804672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071371"/>
            <a:ext cx="8298180" cy="4072128"/>
          </a:xfrm>
          <a:prstGeom prst="rect">
            <a:avLst/>
          </a:prstGeom>
        </p:spPr>
      </p:pic>
      <p:sp>
        <p:nvSpPr>
          <p:cNvPr id="423" name="object 423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258582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05497"/>
            <a:ext cx="6952462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The jQuery library contains the following features: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05838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47114"/>
            <a:ext cx="337013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HTML/DOM manipulation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108154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149475"/>
            <a:ext cx="2237761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CSS manipulation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510764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552040"/>
            <a:ext cx="2698280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HTML event methods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913100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954376"/>
            <a:ext cx="279868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Effects and animations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315690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356966"/>
            <a:ext cx="181586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AJAX, Utilities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8640" y="3728021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1539" y="3774936"/>
            <a:ext cx="7482788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In addition, jQuery has plugins for almost any task out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91539" y="4156011"/>
            <a:ext cx="878277" cy="317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there.</a:t>
            </a:r>
            <a:endParaRPr sz="2500">
              <a:latin typeface="Constantia"/>
              <a:cs typeface="Constantia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object 4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6979920" cy="890016"/>
          </a:xfrm>
          <a:prstGeom prst="rect">
            <a:avLst/>
          </a:prstGeom>
        </p:spPr>
      </p:pic>
      <p:sp>
        <p:nvSpPr>
          <p:cNvPr id="426" name="object 426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6899148" cy="804672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1103376"/>
            <a:ext cx="8532876" cy="2961132"/>
          </a:xfrm>
          <a:prstGeom prst="rect">
            <a:avLst/>
          </a:prstGeom>
        </p:spPr>
      </p:pic>
      <p:sp>
        <p:nvSpPr>
          <p:cNvPr id="427" name="object 427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19480"/>
            <a:ext cx="7970345" cy="4671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3170" spc="10" dirty="0">
                <a:solidFill>
                  <a:srgbClr val="002060"/>
                </a:solidFill>
                <a:latin typeface="Constantia"/>
                <a:cs typeface="Constantia"/>
              </a:rPr>
              <a:t>There are two ways to start using jQuery on</a:t>
            </a:r>
            <a:endParaRPr sz="31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964943"/>
            <a:ext cx="2375679" cy="407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002060"/>
                </a:solidFill>
                <a:latin typeface="Constantia"/>
                <a:cs typeface="Constantia"/>
              </a:rPr>
              <a:t>your web site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2567228"/>
            <a:ext cx="1662442" cy="407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770" spc="10" dirty="0">
                <a:solidFill>
                  <a:srgbClr val="002060"/>
                </a:solidFill>
                <a:latin typeface="Constantia"/>
                <a:cs typeface="Constantia"/>
              </a:rPr>
              <a:t>You can:</a:t>
            </a:r>
            <a:endParaRPr sz="27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3142772"/>
            <a:ext cx="6384137" cy="3502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Download the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jQuery library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from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jQuery.com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3655161"/>
            <a:ext cx="5530011" cy="3499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Include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jQuery 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from a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CDN</a:t>
            </a:r>
            <a:r>
              <a:rPr sz="2400" spc="10" dirty="0">
                <a:solidFill>
                  <a:srgbClr val="002060"/>
                </a:solidFill>
                <a:latin typeface="Constantia"/>
                <a:cs typeface="Constantia"/>
              </a:rPr>
              <a:t>, like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Google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5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object 4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5367528" cy="890016"/>
          </a:xfrm>
          <a:prstGeom prst="rect">
            <a:avLst/>
          </a:prstGeom>
        </p:spPr>
      </p:pic>
      <p:sp>
        <p:nvSpPr>
          <p:cNvPr id="430" name="object 430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5280660" cy="804672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3528060"/>
          </a:xfrm>
          <a:prstGeom prst="rect">
            <a:avLst/>
          </a:prstGeom>
        </p:spPr>
      </p:pic>
      <p:pic>
        <p:nvPicPr>
          <p:cNvPr id="5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171956"/>
            <a:ext cx="7944611" cy="3374136"/>
          </a:xfrm>
          <a:prstGeom prst="rect">
            <a:avLst/>
          </a:prstGeom>
        </p:spPr>
      </p:pic>
      <p:sp>
        <p:nvSpPr>
          <p:cNvPr id="431" name="object 431"/>
          <p:cNvSpPr/>
          <p:nvPr/>
        </p:nvSpPr>
        <p:spPr>
          <a:xfrm>
            <a:off x="457200" y="1200162"/>
            <a:ext cx="8229600" cy="3394455"/>
          </a:xfrm>
          <a:custGeom>
            <a:avLst/>
            <a:gdLst/>
            <a:ahLst/>
            <a:cxnLst/>
            <a:rect l="l" t="t" r="r" b="b"/>
            <a:pathLst>
              <a:path w="8229600" h="3394455">
                <a:moveTo>
                  <a:pt x="0" y="3394456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44500" y="1187462"/>
            <a:ext cx="8255000" cy="3419855"/>
          </a:xfrm>
          <a:custGeom>
            <a:avLst/>
            <a:gdLst/>
            <a:ahLst/>
            <a:cxnLst/>
            <a:rect l="l" t="t" r="r" b="b"/>
            <a:pathLst>
              <a:path w="8255000" h="3419855">
                <a:moveTo>
                  <a:pt x="12700" y="3407156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47698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88974"/>
            <a:ext cx="716456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There are two versions of jQuery available for downloading: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867967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905634"/>
            <a:ext cx="6787358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Production version 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- this is for your live website because it has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332608"/>
            <a:ext cx="342160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been minified and compressed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782621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820288"/>
            <a:ext cx="637200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Development version 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- this is for testing and development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247033"/>
            <a:ext cx="3881818" cy="2548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(uncompressed and readable code)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4185311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4222978"/>
            <a:ext cx="567664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Both versions can be downloaded from </a:t>
            </a:r>
            <a:r>
              <a:rPr sz="1970" i="1" spc="10" dirty="0">
                <a:solidFill>
                  <a:srgbClr val="FF0000"/>
                </a:solidFill>
                <a:latin typeface="Constantia"/>
                <a:cs typeface="Constantia"/>
              </a:rPr>
              <a:t>jQuery.com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.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5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5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object 43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942332" cy="890016"/>
          </a:xfrm>
          <a:prstGeom prst="rect">
            <a:avLst/>
          </a:prstGeom>
        </p:spPr>
      </p:pic>
      <p:sp>
        <p:nvSpPr>
          <p:cNvPr id="434" name="object 434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860036" cy="804672"/>
          </a:xfrm>
          <a:prstGeom prst="rect">
            <a:avLst/>
          </a:prstGeom>
        </p:spPr>
      </p:pic>
      <p:pic>
        <p:nvPicPr>
          <p:cNvPr id="5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590788" cy="3528060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106424"/>
            <a:ext cx="8779764" cy="2769108"/>
          </a:xfrm>
          <a:prstGeom prst="rect">
            <a:avLst/>
          </a:prstGeom>
        </p:spPr>
      </p:pic>
      <p:sp>
        <p:nvSpPr>
          <p:cNvPr id="435" name="object 435"/>
          <p:cNvSpPr/>
          <p:nvPr/>
        </p:nvSpPr>
        <p:spPr>
          <a:xfrm>
            <a:off x="457200" y="1200162"/>
            <a:ext cx="8458200" cy="3394455"/>
          </a:xfrm>
          <a:custGeom>
            <a:avLst/>
            <a:gdLst/>
            <a:ahLst/>
            <a:cxnLst/>
            <a:rect l="l" t="t" r="r" b="b"/>
            <a:pathLst>
              <a:path w="8458200" h="3394455">
                <a:moveTo>
                  <a:pt x="0" y="3394456"/>
                </a:moveTo>
                <a:lnTo>
                  <a:pt x="0" y="0"/>
                </a:lnTo>
                <a:lnTo>
                  <a:pt x="8458200" y="0"/>
                </a:lnTo>
                <a:lnTo>
                  <a:pt x="8458200" y="3394456"/>
                </a:lnTo>
                <a:lnTo>
                  <a:pt x="0" y="3394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44500" y="1187462"/>
            <a:ext cx="8483600" cy="3419855"/>
          </a:xfrm>
          <a:custGeom>
            <a:avLst/>
            <a:gdLst/>
            <a:ahLst/>
            <a:cxnLst/>
            <a:rect l="l" t="t" r="r" b="b"/>
            <a:pathLst>
              <a:path w="8483600" h="3419855">
                <a:moveTo>
                  <a:pt x="12700" y="3407156"/>
                </a:moveTo>
                <a:lnTo>
                  <a:pt x="12700" y="12700"/>
                </a:lnTo>
                <a:lnTo>
                  <a:pt x="8470900" y="12700"/>
                </a:lnTo>
                <a:lnTo>
                  <a:pt x="8470900" y="3407156"/>
                </a:lnTo>
                <a:lnTo>
                  <a:pt x="12700" y="340715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15339"/>
            <a:ext cx="8245350" cy="4373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3000" spc="10" dirty="0">
                <a:solidFill>
                  <a:srgbClr val="FF0000"/>
                </a:solidFill>
                <a:latin typeface="Constantia"/>
                <a:cs typeface="Constantia"/>
              </a:rPr>
              <a:t>jQuery library </a:t>
            </a: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is a </a:t>
            </a:r>
            <a:r>
              <a:rPr sz="3000" spc="10" dirty="0">
                <a:solidFill>
                  <a:srgbClr val="FF0000"/>
                </a:solidFill>
                <a:latin typeface="Constantia"/>
                <a:cs typeface="Constantia"/>
              </a:rPr>
              <a:t>single JavaScript file</a:t>
            </a: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, and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920392"/>
            <a:ext cx="7288640" cy="3813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you reference it with the HTML &lt;script&gt; tag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92606" y="2534060"/>
            <a:ext cx="1269492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i="1" spc="10" dirty="0">
                <a:solidFill>
                  <a:srgbClr val="002060"/>
                </a:solidFill>
                <a:latin typeface="Consolas"/>
                <a:cs typeface="Consolas"/>
              </a:rPr>
              <a:t>&lt;head&gt;</a:t>
            </a:r>
            <a:endParaRPr sz="2600">
              <a:latin typeface="Consolas"/>
              <a:cs typeface="Consola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3048301"/>
            <a:ext cx="692543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70" b="1" i="1" spc="10" dirty="0">
                <a:solidFill>
                  <a:srgbClr val="002060"/>
                </a:solidFill>
                <a:latin typeface="Consolas"/>
                <a:cs typeface="Consolas"/>
              </a:rPr>
              <a:t>&lt;script src="jquery-1.11.3.min.js"&gt;&lt;/script&gt;</a:t>
            </a:r>
            <a:endParaRPr sz="21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3485290"/>
            <a:ext cx="1450847" cy="330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i="1" spc="10" dirty="0">
                <a:solidFill>
                  <a:srgbClr val="002060"/>
                </a:solidFill>
                <a:latin typeface="Consolas"/>
                <a:cs typeface="Consolas"/>
              </a:rPr>
              <a:t>&lt;/head&gt;</a:t>
            </a:r>
            <a:endParaRPr sz="2600">
              <a:latin typeface="Consolas"/>
              <a:cs typeface="Consolas"/>
            </a:endParaRPr>
          </a:p>
        </p:txBody>
      </p:sp>
      <p:pic>
        <p:nvPicPr>
          <p:cNvPr id="5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82624"/>
            <a:ext cx="8362188" cy="3028188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271016"/>
            <a:ext cx="8130540" cy="2705099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57200" y="1276350"/>
            <a:ext cx="8229600" cy="2895600"/>
          </a:xfrm>
          <a:custGeom>
            <a:avLst/>
            <a:gdLst/>
            <a:ahLst/>
            <a:cxnLst/>
            <a:rect l="l" t="t" r="r" b="b"/>
            <a:pathLst>
              <a:path w="8229600" h="2895600">
                <a:moveTo>
                  <a:pt x="0" y="28956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2895600"/>
                </a:lnTo>
                <a:lnTo>
                  <a:pt x="0" y="289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4500" y="1263650"/>
            <a:ext cx="8255000" cy="2921000"/>
          </a:xfrm>
          <a:custGeom>
            <a:avLst/>
            <a:gdLst/>
            <a:ahLst/>
            <a:cxnLst/>
            <a:rect l="l" t="t" r="r" b="b"/>
            <a:pathLst>
              <a:path w="8255000" h="2921000">
                <a:moveTo>
                  <a:pt x="12700" y="29083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2908300"/>
                </a:lnTo>
                <a:lnTo>
                  <a:pt x="12700" y="2908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44023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474342"/>
            <a:ext cx="535688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DOM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models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HTML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as a set of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node objects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958398"/>
            <a:ext cx="391687" cy="1501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992502"/>
            <a:ext cx="691727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The programming interface to the DOM is defined by standard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449956"/>
            <a:ext cx="2678452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properties </a:t>
            </a: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and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methods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899097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926258"/>
            <a:ext cx="7019816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Property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is a value that you can get or set (like changing the content of an HTML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3292043"/>
            <a:ext cx="839188" cy="202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element)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3679639"/>
            <a:ext cx="311942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706800"/>
            <a:ext cx="640916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Methods </a:t>
            </a:r>
            <a:r>
              <a:rPr sz="1600" spc="10" dirty="0">
                <a:solidFill>
                  <a:srgbClr val="002060"/>
                </a:solidFill>
                <a:latin typeface="Constantia"/>
                <a:cs typeface="Constantia"/>
              </a:rPr>
              <a:t>is an action you can do (like add or deleting an HTML element)</a:t>
            </a:r>
            <a:endParaRPr sz="1600">
              <a:latin typeface="Constantia"/>
              <a:cs typeface="Constantia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286063"/>
            <a:ext cx="2837815" cy="2826038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1" y="4735289"/>
            <a:ext cx="461149" cy="354266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4735287"/>
            <a:ext cx="627685" cy="408216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66687"/>
            <a:ext cx="434251" cy="345415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40792"/>
            <a:ext cx="8336280" cy="963167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350519"/>
            <a:ext cx="5923788" cy="890016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57200" y="26670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61188"/>
            <a:ext cx="5843016" cy="809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object 43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951476" cy="890016"/>
          </a:xfrm>
          <a:prstGeom prst="rect">
            <a:avLst/>
          </a:prstGeom>
        </p:spPr>
      </p:pic>
      <p:sp>
        <p:nvSpPr>
          <p:cNvPr id="438" name="object 438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869180" cy="804672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779764" cy="4037076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89659"/>
            <a:ext cx="8711184" cy="3322320"/>
          </a:xfrm>
          <a:prstGeom prst="rect">
            <a:avLst/>
          </a:prstGeom>
        </p:spPr>
      </p:pic>
      <p:sp>
        <p:nvSpPr>
          <p:cNvPr id="439" name="object 439"/>
          <p:cNvSpPr/>
          <p:nvPr/>
        </p:nvSpPr>
        <p:spPr>
          <a:xfrm>
            <a:off x="457200" y="1200150"/>
            <a:ext cx="8686800" cy="3943350"/>
          </a:xfrm>
          <a:custGeom>
            <a:avLst/>
            <a:gdLst/>
            <a:ahLst/>
            <a:cxnLst/>
            <a:rect l="l" t="t" r="r" b="b"/>
            <a:pathLst>
              <a:path w="8686800" h="3943350">
                <a:moveTo>
                  <a:pt x="0" y="3943350"/>
                </a:moveTo>
                <a:lnTo>
                  <a:pt x="0" y="0"/>
                </a:lnTo>
                <a:lnTo>
                  <a:pt x="8686800" y="0"/>
                </a:lnTo>
                <a:lnTo>
                  <a:pt x="8686800" y="3943350"/>
                </a:lnTo>
                <a:lnTo>
                  <a:pt x="0" y="3943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187450"/>
            <a:ext cx="8699500" cy="39560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255319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292986"/>
            <a:ext cx="1428446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jQuery CDN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0990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743735"/>
            <a:ext cx="73061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If you don't want to download and host jQuery yourself, you can include it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155240"/>
            <a:ext cx="4100829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from a CDN (Content Delivery Network).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58798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621813"/>
            <a:ext cx="396006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Both Google and Microsoft host jQuery.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05457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088411"/>
            <a:ext cx="64595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use jQuery from Google or Microsoft, use one of the following: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63294" y="3414966"/>
            <a:ext cx="1354836" cy="2186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Google CDN: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20494" y="3682098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149094" y="3706457"/>
            <a:ext cx="6798048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0" b="1" i="1" spc="10" dirty="0">
                <a:solidFill>
                  <a:srgbClr val="002060"/>
                </a:solidFill>
                <a:latin typeface="Constantia"/>
                <a:cs typeface="Constantia"/>
              </a:rPr>
              <a:t>&lt;script src="https://ajax.googleapis.com/ajax/libs/jquery/1.11.3/jquery.min.js"&gt;&lt;/script&gt;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3294" y="392708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691894" y="3955275"/>
            <a:ext cx="1340929" cy="190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Constantia"/>
                <a:cs typeface="Constantia"/>
              </a:rPr>
              <a:t>Microsoft CDN: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920494" y="4194212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49094" y="4218572"/>
            <a:ext cx="638234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i="1" spc="10" dirty="0">
                <a:solidFill>
                  <a:srgbClr val="002060"/>
                </a:solidFill>
                <a:latin typeface="Constantia"/>
                <a:cs typeface="Constantia"/>
              </a:rPr>
              <a:t>&lt;script src="http://ajax.aspnetcdn.com/ajax/jQuery/jquery-1.11.3.min.js"&gt;&lt;/script&gt;</a:t>
            </a:r>
            <a:endParaRPr sz="13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object 44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30480"/>
            <a:ext cx="8336280" cy="812292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3854196" cy="879348"/>
          </a:xfrm>
          <a:prstGeom prst="rect">
            <a:avLst/>
          </a:prstGeom>
        </p:spPr>
      </p:pic>
      <p:sp>
        <p:nvSpPr>
          <p:cNvPr id="441" name="object 441"/>
          <p:cNvSpPr/>
          <p:nvPr/>
        </p:nvSpPr>
        <p:spPr>
          <a:xfrm>
            <a:off x="457200" y="57150"/>
            <a:ext cx="8229600" cy="704850"/>
          </a:xfrm>
          <a:custGeom>
            <a:avLst/>
            <a:gdLst/>
            <a:ahLst/>
            <a:cxnLst/>
            <a:rect l="l" t="t" r="r" b="b"/>
            <a:pathLst>
              <a:path w="8229600" h="704850">
                <a:moveTo>
                  <a:pt x="0" y="7048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704850"/>
                </a:lnTo>
                <a:lnTo>
                  <a:pt x="0" y="704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0"/>
            <a:ext cx="3771900" cy="809244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01623"/>
            <a:ext cx="8362188" cy="4323587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90016"/>
            <a:ext cx="8045195" cy="4253484"/>
          </a:xfrm>
          <a:prstGeom prst="rect">
            <a:avLst/>
          </a:prstGeom>
        </p:spPr>
      </p:pic>
      <p:sp>
        <p:nvSpPr>
          <p:cNvPr id="442" name="object 442"/>
          <p:cNvSpPr/>
          <p:nvPr/>
        </p:nvSpPr>
        <p:spPr>
          <a:xfrm>
            <a:off x="457200" y="895350"/>
            <a:ext cx="8229600" cy="4191000"/>
          </a:xfrm>
          <a:custGeom>
            <a:avLst/>
            <a:gdLst/>
            <a:ahLst/>
            <a:cxnLst/>
            <a:rect l="l" t="t" r="r" b="b"/>
            <a:pathLst>
              <a:path w="8229600" h="4191000">
                <a:moveTo>
                  <a:pt x="0" y="41910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91000"/>
                </a:lnTo>
                <a:lnTo>
                  <a:pt x="0" y="419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44500" y="882650"/>
            <a:ext cx="8255000" cy="4216400"/>
          </a:xfrm>
          <a:custGeom>
            <a:avLst/>
            <a:gdLst/>
            <a:ahLst/>
            <a:cxnLst/>
            <a:rect l="l" t="t" r="r" b="b"/>
            <a:pathLst>
              <a:path w="8255000" h="4216400">
                <a:moveTo>
                  <a:pt x="12700" y="42037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203700"/>
                </a:lnTo>
                <a:lnTo>
                  <a:pt x="12700" y="42037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055401"/>
            <a:ext cx="371517" cy="1443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93114"/>
            <a:ext cx="7307203" cy="25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The jQuery syntax is tailor made for selecting HTML elements and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550542"/>
            <a:ext cx="467302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performing some action on the element(s)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031289"/>
            <a:ext cx="371072" cy="14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068956"/>
            <a:ext cx="3817811" cy="2545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Basic syntax is: </a:t>
            </a:r>
            <a:r>
              <a:rPr sz="2000" i="1" spc="10" dirty="0">
                <a:solidFill>
                  <a:srgbClr val="FF0000"/>
                </a:solidFill>
                <a:latin typeface="Constantia"/>
                <a:cs typeface="Constantia"/>
              </a:rPr>
              <a:t>$(selector).action()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533116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2566949"/>
            <a:ext cx="31817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$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sign to define/access jQuery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99946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033293"/>
            <a:ext cx="47812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(selector)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"query (or find)"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HTML elements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466058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92606" y="3499891"/>
            <a:ext cx="52116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A jQuery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action()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to be performed on the element(s)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836441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3870274"/>
            <a:ext cx="10586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Examples: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3294" y="4155986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691894" y="4184180"/>
            <a:ext cx="345071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$(this).hide() - hides the current element.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63294" y="4430306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691894" y="4458500"/>
            <a:ext cx="310972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002060"/>
                </a:solidFill>
                <a:latin typeface="Constantia"/>
                <a:cs typeface="Constantia"/>
              </a:rPr>
              <a:t>$("p").hide() - hides all &lt;p&gt; elements.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63294" y="4704626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691894" y="4732820"/>
            <a:ext cx="4191574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$("#test").hide() - hides the element with id="test".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bject 44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1"/>
            <a:ext cx="8336280" cy="719328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45719"/>
            <a:ext cx="6835140" cy="890016"/>
          </a:xfrm>
          <a:prstGeom prst="rect">
            <a:avLst/>
          </a:prstGeom>
        </p:spPr>
      </p:pic>
      <p:sp>
        <p:nvSpPr>
          <p:cNvPr id="445" name="object 445"/>
          <p:cNvSpPr/>
          <p:nvPr/>
        </p:nvSpPr>
        <p:spPr>
          <a:xfrm>
            <a:off x="457200" y="205981"/>
            <a:ext cx="8229600" cy="613169"/>
          </a:xfrm>
          <a:custGeom>
            <a:avLst/>
            <a:gdLst/>
            <a:ahLst/>
            <a:cxnLst/>
            <a:rect l="l" t="t" r="r" b="b"/>
            <a:pathLst>
              <a:path w="8229600" h="613169">
                <a:moveTo>
                  <a:pt x="0" y="6131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13169"/>
                </a:lnTo>
                <a:lnTo>
                  <a:pt x="0" y="613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59436"/>
            <a:ext cx="6748272" cy="804672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77824"/>
            <a:ext cx="8362188" cy="4094988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842772"/>
            <a:ext cx="8497824" cy="4300728"/>
          </a:xfrm>
          <a:prstGeom prst="rect">
            <a:avLst/>
          </a:prstGeom>
        </p:spPr>
      </p:pic>
      <p:sp>
        <p:nvSpPr>
          <p:cNvPr id="446" name="object 446"/>
          <p:cNvSpPr/>
          <p:nvPr/>
        </p:nvSpPr>
        <p:spPr>
          <a:xfrm>
            <a:off x="457200" y="971550"/>
            <a:ext cx="8229600" cy="3962400"/>
          </a:xfrm>
          <a:custGeom>
            <a:avLst/>
            <a:gdLst/>
            <a:ahLst/>
            <a:cxnLst/>
            <a:rect l="l" t="t" r="r" b="b"/>
            <a:pathLst>
              <a:path w="8229600" h="3962400">
                <a:moveTo>
                  <a:pt x="0" y="39624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96240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44500" y="958850"/>
            <a:ext cx="8255000" cy="3987800"/>
          </a:xfrm>
          <a:custGeom>
            <a:avLst/>
            <a:gdLst/>
            <a:ahLst/>
            <a:cxnLst/>
            <a:rect l="l" t="t" r="r" b="b"/>
            <a:pathLst>
              <a:path w="8255000" h="3987800">
                <a:moveTo>
                  <a:pt x="12700" y="39751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975100"/>
                </a:lnTo>
                <a:lnTo>
                  <a:pt x="12700" y="3975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029708"/>
            <a:ext cx="462618" cy="179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76668"/>
            <a:ext cx="7691534" cy="317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All jQuery methods are usually inside a document ready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457897"/>
            <a:ext cx="905963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event: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1848294"/>
            <a:ext cx="4218279" cy="2783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$(document).ready(function(){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08758" y="2175445"/>
            <a:ext cx="3729145" cy="2410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//jQuery methods go here...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2465231"/>
            <a:ext cx="530352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});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785084"/>
            <a:ext cx="684888" cy="3204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Wingdings"/>
                <a:cs typeface="Wingdings"/>
              </a:rPr>
              <a:t></a:t>
            </a:r>
            <a:r>
              <a:rPr sz="2200" spc="10" dirty="0">
                <a:latin typeface="Calibri"/>
                <a:cs typeface="Calibri"/>
              </a:rPr>
              <a:t>OR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177456"/>
            <a:ext cx="2087243" cy="278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$(function(){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89657" y="3504853"/>
            <a:ext cx="3861560" cy="240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// jQuery methods go here...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3794464"/>
            <a:ext cx="530352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i="1" spc="10" dirty="0">
                <a:solidFill>
                  <a:srgbClr val="FF0000"/>
                </a:solidFill>
                <a:latin typeface="Consolas"/>
                <a:cs typeface="Consolas"/>
              </a:rPr>
              <a:t>});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4114347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4155668"/>
            <a:ext cx="7085968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This helps to prevent any jQuery code from running before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4491177"/>
            <a:ext cx="520830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the document is finished loading (is ready)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object 44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2"/>
            <a:ext cx="8336280" cy="963168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89560"/>
            <a:ext cx="4402836" cy="890016"/>
          </a:xfrm>
          <a:prstGeom prst="rect">
            <a:avLst/>
          </a:prstGeom>
        </p:spPr>
      </p:pic>
      <p:sp>
        <p:nvSpPr>
          <p:cNvPr id="449" name="object 449"/>
          <p:cNvSpPr/>
          <p:nvPr/>
        </p:nvSpPr>
        <p:spPr>
          <a:xfrm>
            <a:off x="457200" y="205994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1752"/>
            <a:ext cx="4315968" cy="804672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8362188" cy="4037076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202436"/>
            <a:ext cx="8494776" cy="3941064"/>
          </a:xfrm>
          <a:prstGeom prst="rect">
            <a:avLst/>
          </a:prstGeom>
        </p:spPr>
      </p:pic>
      <p:sp>
        <p:nvSpPr>
          <p:cNvPr id="450" name="object 450"/>
          <p:cNvSpPr/>
          <p:nvPr/>
        </p:nvSpPr>
        <p:spPr>
          <a:xfrm>
            <a:off x="457200" y="1200148"/>
            <a:ext cx="8229600" cy="3943350"/>
          </a:xfrm>
          <a:custGeom>
            <a:avLst/>
            <a:gdLst/>
            <a:ahLst/>
            <a:cxnLst/>
            <a:rect l="l" t="t" r="r" b="b"/>
            <a:pathLst>
              <a:path w="8229600" h="3943350">
                <a:moveTo>
                  <a:pt x="0" y="39433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943350"/>
                </a:lnTo>
                <a:lnTo>
                  <a:pt x="0" y="3943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444500" y="1187448"/>
            <a:ext cx="8255000" cy="3968750"/>
          </a:xfrm>
          <a:custGeom>
            <a:avLst/>
            <a:gdLst/>
            <a:ahLst/>
            <a:cxnLst/>
            <a:rect l="l" t="t" r="r" b="b"/>
            <a:pathLst>
              <a:path w="8255000" h="3968750">
                <a:moveTo>
                  <a:pt x="12700" y="39560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956050"/>
                </a:lnTo>
                <a:lnTo>
                  <a:pt x="12700" y="39560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89646"/>
            <a:ext cx="7486096" cy="3639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jQuery selectors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are used to "find" (or select) HTML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2008315"/>
            <a:ext cx="6024750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elements based on their id, classes, types ….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609100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656015"/>
            <a:ext cx="7675961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It's based on the existing CSS Selectors, and in addition,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3227540"/>
            <a:ext cx="4673465" cy="317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it has some own custom selectors.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3828605"/>
            <a:ext cx="462174" cy="179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3875520"/>
            <a:ext cx="7094027" cy="316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All selectors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in jQuery 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start with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dollar sign 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and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4447095"/>
            <a:ext cx="2255039" cy="317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parentheses: </a:t>
            </a:r>
            <a:r>
              <a:rPr sz="2500" spc="10" dirty="0">
                <a:solidFill>
                  <a:srgbClr val="FF0000"/>
                </a:solidFill>
                <a:latin typeface="Constantia"/>
                <a:cs typeface="Constantia"/>
              </a:rPr>
              <a:t>$()</a:t>
            </a:r>
            <a:endParaRPr sz="2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object 45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79831"/>
            <a:ext cx="8336280" cy="795528"/>
          </a:xfrm>
          <a:prstGeom prst="rect">
            <a:avLst/>
          </a:prstGeom>
        </p:spPr>
      </p:pic>
      <p:pic>
        <p:nvPicPr>
          <p:cNvPr id="6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21919"/>
            <a:ext cx="5949696" cy="890016"/>
          </a:xfrm>
          <a:prstGeom prst="rect">
            <a:avLst/>
          </a:prstGeom>
        </p:spPr>
      </p:pic>
      <p:sp>
        <p:nvSpPr>
          <p:cNvPr id="453" name="object 453"/>
          <p:cNvSpPr/>
          <p:nvPr/>
        </p:nvSpPr>
        <p:spPr>
          <a:xfrm>
            <a:off x="457200" y="205981"/>
            <a:ext cx="8229600" cy="689369"/>
          </a:xfrm>
          <a:custGeom>
            <a:avLst/>
            <a:gdLst/>
            <a:ahLst/>
            <a:cxnLst/>
            <a:rect l="l" t="t" r="r" b="b"/>
            <a:pathLst>
              <a:path w="8229600" h="689369">
                <a:moveTo>
                  <a:pt x="0" y="6893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89369"/>
                </a:lnTo>
                <a:lnTo>
                  <a:pt x="0" y="689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32588"/>
            <a:ext cx="5865876" cy="809244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877824"/>
            <a:ext cx="8362188" cy="40767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867156"/>
            <a:ext cx="8170164" cy="4276344"/>
          </a:xfrm>
          <a:prstGeom prst="rect">
            <a:avLst/>
          </a:prstGeom>
        </p:spPr>
      </p:pic>
      <p:sp>
        <p:nvSpPr>
          <p:cNvPr id="454" name="object 454"/>
          <p:cNvSpPr/>
          <p:nvPr/>
        </p:nvSpPr>
        <p:spPr>
          <a:xfrm>
            <a:off x="457200" y="971550"/>
            <a:ext cx="8229600" cy="3943350"/>
          </a:xfrm>
          <a:custGeom>
            <a:avLst/>
            <a:gdLst/>
            <a:ahLst/>
            <a:cxnLst/>
            <a:rect l="l" t="t" r="r" b="b"/>
            <a:pathLst>
              <a:path w="8229600" h="3943350">
                <a:moveTo>
                  <a:pt x="0" y="39433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943350"/>
                </a:lnTo>
                <a:lnTo>
                  <a:pt x="0" y="3943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444500" y="958850"/>
            <a:ext cx="8255000" cy="3968750"/>
          </a:xfrm>
          <a:custGeom>
            <a:avLst/>
            <a:gdLst/>
            <a:ahLst/>
            <a:cxnLst/>
            <a:rect l="l" t="t" r="r" b="b"/>
            <a:pathLst>
              <a:path w="8255000" h="3968750">
                <a:moveTo>
                  <a:pt x="12700" y="39560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3956050"/>
                </a:lnTo>
                <a:lnTo>
                  <a:pt x="12700" y="39560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025352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59230"/>
            <a:ext cx="213300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element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344866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373060"/>
            <a:ext cx="371970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selects elements based on the element name.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619186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647380"/>
            <a:ext cx="365302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to select all &lt;p&gt; elements on a page like this: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188631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1910677"/>
            <a:ext cx="44604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$("p")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2141174"/>
            <a:ext cx="333743" cy="1296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2175052"/>
            <a:ext cx="1660566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#id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46068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488882"/>
            <a:ext cx="534066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uses the id attribute of an HTML tag to find the specific element.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273500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2763202"/>
            <a:ext cx="6898389" cy="4191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to find an element with a specific id, write a hash character, followed by the id of the</a:t>
            </a:r>
            <a:endParaRPr sz="1400">
              <a:latin typeface="Constantia"/>
              <a:cs typeface="Constantia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HTML element: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63294" y="3230719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691894" y="3255124"/>
            <a:ext cx="705428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$("#test")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48640" y="3485870"/>
            <a:ext cx="333298" cy="129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91539" y="3519703"/>
            <a:ext cx="185541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The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.class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Selector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6144" y="380516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92606" y="3833355"/>
            <a:ext cx="292112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finds elements with a specific class.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006144" y="4079481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292606" y="4107675"/>
            <a:ext cx="7080888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to find elements with a specific class, write a period character, followed by the name of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292606" y="4336351"/>
            <a:ext cx="790122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the class: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463294" y="4575517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691894" y="4599877"/>
            <a:ext cx="655734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Constantia"/>
                <a:cs typeface="Constantia"/>
              </a:rPr>
              <a:t>$(".test")</a:t>
            </a:r>
            <a:endParaRPr sz="13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object 45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573024"/>
            <a:ext cx="8779764" cy="4570476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658368"/>
            <a:ext cx="8711184" cy="4332732"/>
          </a:xfrm>
          <a:prstGeom prst="rect">
            <a:avLst/>
          </a:prstGeom>
        </p:spPr>
      </p:pic>
      <p:sp>
        <p:nvSpPr>
          <p:cNvPr id="457" name="object 457"/>
          <p:cNvSpPr/>
          <p:nvPr/>
        </p:nvSpPr>
        <p:spPr>
          <a:xfrm>
            <a:off x="457200" y="666750"/>
            <a:ext cx="8686800" cy="4476750"/>
          </a:xfrm>
          <a:custGeom>
            <a:avLst/>
            <a:gdLst/>
            <a:ahLst/>
            <a:cxnLst/>
            <a:rect l="l" t="t" r="r" b="b"/>
            <a:pathLst>
              <a:path w="8686800" h="4476750">
                <a:moveTo>
                  <a:pt x="0" y="4476750"/>
                </a:moveTo>
                <a:lnTo>
                  <a:pt x="0" y="0"/>
                </a:lnTo>
                <a:lnTo>
                  <a:pt x="8686800" y="0"/>
                </a:lnTo>
                <a:lnTo>
                  <a:pt x="8686800" y="4476750"/>
                </a:lnTo>
                <a:lnTo>
                  <a:pt x="0" y="4476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654050"/>
            <a:ext cx="8699500" cy="44894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815086"/>
            <a:ext cx="308610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850290"/>
            <a:ext cx="2321382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Other </a:t>
            </a: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jQuery </a:t>
            </a:r>
            <a:r>
              <a:rPr sz="1800" spc="10" dirty="0">
                <a:solidFill>
                  <a:srgbClr val="002060"/>
                </a:solidFill>
                <a:latin typeface="Constantia"/>
                <a:cs typeface="Constantia"/>
              </a:rPr>
              <a:t>Selectors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25647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284668"/>
            <a:ext cx="217646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$("*")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elements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645094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673288"/>
            <a:ext cx="449980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$("p.intro")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&lt;p&gt; elements with class="intro"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06144" y="203396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2606" y="2062162"/>
            <a:ext cx="483838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$("ul li:first")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the first &lt;li&gt; element of the first &lt;ul&gt;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242258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2450782"/>
            <a:ext cx="510965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$("ul li:first-child")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the first &lt;li&gt; element of every &lt;ul&gt;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281120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2839402"/>
            <a:ext cx="4367467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$("[href ]")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elements with an href attribute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06144" y="3200082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92606" y="3228276"/>
            <a:ext cx="7618481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$("a[target='_blank']")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&lt;a&gt; elements with a target attribute value equal to "_blank"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06144" y="3588702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92606" y="3616896"/>
            <a:ext cx="7382640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$("a[target!='_blank']")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&lt;a&gt; elements with a target attribute value NOT equal to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3959847"/>
            <a:ext cx="74523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"_blank"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06144" y="4320304"/>
            <a:ext cx="278193" cy="108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92606" y="4348543"/>
            <a:ext cx="6765341" cy="190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$(":button")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&lt;button&gt; elements and &lt;input&gt; elements of type="button"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06144" y="4709198"/>
            <a:ext cx="277749" cy="107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292606" y="4737392"/>
            <a:ext cx="3480245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0000"/>
                </a:solidFill>
                <a:latin typeface="Constantia"/>
                <a:cs typeface="Constantia"/>
              </a:rPr>
              <a:t>$("tr:even")</a:t>
            </a: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: Selects all even &lt;tr&gt; elements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767572" cy="751332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949696" cy="787908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686800" cy="670306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5865876" cy="80467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object 4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678424" cy="787908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5596128" cy="804672"/>
          </a:xfrm>
          <a:prstGeom prst="rect">
            <a:avLst/>
          </a:prstGeom>
        </p:spPr>
      </p:pic>
      <p:pic>
        <p:nvPicPr>
          <p:cNvPr id="6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734568"/>
            <a:ext cx="8252460" cy="4408932"/>
          </a:xfrm>
          <a:prstGeom prst="rect">
            <a:avLst/>
          </a:prstGeom>
        </p:spPr>
      </p:pic>
      <p:sp>
        <p:nvSpPr>
          <p:cNvPr id="459" name="object 459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893038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26871"/>
            <a:ext cx="5950256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jQuery is tailor-made to respond to events in an HTML page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359382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393215"/>
            <a:ext cx="335503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Constantia"/>
                <a:cs typeface="Constantia"/>
              </a:rPr>
              <a:t>jQuery Syntax For Event Methods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1799018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1827212"/>
            <a:ext cx="5423536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002060"/>
                </a:solidFill>
                <a:latin typeface="Constantia"/>
                <a:cs typeface="Constantia"/>
              </a:rPr>
              <a:t>To assign a click event to all paragraphs on a page, you can do this: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2169761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194166"/>
            <a:ext cx="1049073" cy="164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Constantia"/>
                <a:cs typeface="Constantia"/>
              </a:rPr>
              <a:t>$("p").click();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2506839"/>
            <a:ext cx="239975" cy="93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2531199"/>
            <a:ext cx="6772309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next step is to define what should happen when the event fires. You must pass a function to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91894" y="2828379"/>
            <a:ext cx="735726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002060"/>
                </a:solidFill>
                <a:latin typeface="Constantia"/>
                <a:cs typeface="Constantia"/>
              </a:rPr>
              <a:t>the event: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920494" y="3150083"/>
            <a:ext cx="259973" cy="1010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149094" y="3176651"/>
            <a:ext cx="1708726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0000"/>
                </a:solidFill>
                <a:latin typeface="Calibri"/>
                <a:cs typeface="Calibri"/>
              </a:rPr>
              <a:t>$("p").click(function(){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226818" y="3496691"/>
            <a:ext cx="156286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Calibri"/>
                <a:cs typeface="Calibri"/>
              </a:rPr>
              <a:t>// action goes here!!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149094" y="3816782"/>
            <a:ext cx="205410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Calibri"/>
                <a:cs typeface="Calibri"/>
              </a:rPr>
              <a:t>});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06144" y="4082529"/>
            <a:ext cx="277749" cy="107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92606" y="4110723"/>
            <a:ext cx="195814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Using the </a:t>
            </a:r>
            <a:r>
              <a:rPr sz="1500" b="1" spc="10" dirty="0">
                <a:solidFill>
                  <a:srgbClr val="FF0000"/>
                </a:solidFill>
                <a:latin typeface="Constantia"/>
                <a:cs typeface="Constantia"/>
              </a:rPr>
              <a:t>on() </a:t>
            </a:r>
            <a:r>
              <a:rPr sz="1500" spc="10" dirty="0">
                <a:solidFill>
                  <a:srgbClr val="002060"/>
                </a:solidFill>
                <a:latin typeface="Constantia"/>
                <a:cs typeface="Constantia"/>
              </a:rPr>
              <a:t>Method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63294" y="4349691"/>
            <a:ext cx="240419" cy="93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691894" y="4374261"/>
            <a:ext cx="1988820" cy="164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Calibri"/>
                <a:cs typeface="Calibri"/>
              </a:rPr>
              <a:t>$("p").on("click", function(){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842770" y="4572609"/>
            <a:ext cx="1302251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Calibri"/>
                <a:cs typeface="Calibri"/>
              </a:rPr>
              <a:t>//action goes here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691894" y="4770729"/>
            <a:ext cx="190597" cy="1645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0000"/>
                </a:solidFill>
                <a:latin typeface="Calibri"/>
                <a:cs typeface="Calibri"/>
              </a:rPr>
              <a:t>});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1" name="object 461"/>
          <p:cNvSpPr/>
          <p:nvPr/>
        </p:nvSpPr>
        <p:spPr>
          <a:xfrm>
            <a:off x="4724400" y="2876511"/>
            <a:ext cx="3429000" cy="1716151"/>
          </a:xfrm>
          <a:custGeom>
            <a:avLst/>
            <a:gdLst/>
            <a:ahLst/>
            <a:cxnLst/>
            <a:rect l="l" t="t" r="r" b="b"/>
            <a:pathLst>
              <a:path w="3429000" h="1716151">
                <a:moveTo>
                  <a:pt x="0" y="1716152"/>
                </a:moveTo>
                <a:lnTo>
                  <a:pt x="0" y="0"/>
                </a:lnTo>
                <a:lnTo>
                  <a:pt x="3429000" y="0"/>
                </a:lnTo>
                <a:lnTo>
                  <a:pt x="3429000" y="1716152"/>
                </a:lnTo>
                <a:lnTo>
                  <a:pt x="0" y="17161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711700" y="2863811"/>
            <a:ext cx="3454400" cy="1741551"/>
          </a:xfrm>
          <a:custGeom>
            <a:avLst/>
            <a:gdLst/>
            <a:ahLst/>
            <a:cxnLst/>
            <a:rect l="l" t="t" r="r" b="b"/>
            <a:pathLst>
              <a:path w="3454400" h="1741551">
                <a:moveTo>
                  <a:pt x="12700" y="1728852"/>
                </a:moveTo>
                <a:lnTo>
                  <a:pt x="12700" y="12700"/>
                </a:lnTo>
                <a:lnTo>
                  <a:pt x="3441700" y="12700"/>
                </a:lnTo>
                <a:lnTo>
                  <a:pt x="3441700" y="1728852"/>
                </a:lnTo>
                <a:lnTo>
                  <a:pt x="12700" y="1728852"/>
                </a:lnTo>
                <a:close/>
              </a:path>
            </a:pathLst>
          </a:custGeom>
          <a:ln w="25400">
            <a:solidFill>
              <a:srgbClr val="FEB80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4987417" y="3081706"/>
            <a:ext cx="918802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i="1" spc="10" dirty="0">
                <a:solidFill>
                  <a:srgbClr val="002060"/>
                </a:solidFill>
                <a:latin typeface="Constantia"/>
                <a:cs typeface="Constantia"/>
              </a:rPr>
              <a:t>Example: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444617" y="3496488"/>
            <a:ext cx="2190290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i="1" spc="10" dirty="0">
                <a:solidFill>
                  <a:srgbClr val="002060"/>
                </a:solidFill>
                <a:latin typeface="Constantia"/>
                <a:cs typeface="Constantia"/>
              </a:rPr>
              <a:t>$("p").click( function(){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720461" y="3911067"/>
            <a:ext cx="1330269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i="1" spc="10" dirty="0">
                <a:solidFill>
                  <a:srgbClr val="002060"/>
                </a:solidFill>
                <a:latin typeface="Constantia"/>
                <a:cs typeface="Constantia"/>
              </a:rPr>
              <a:t>$(this).hide();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444617" y="4325671"/>
            <a:ext cx="248062" cy="202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i="1" spc="10" dirty="0">
                <a:solidFill>
                  <a:srgbClr val="002060"/>
                </a:solidFill>
                <a:latin typeface="Constantia"/>
                <a:cs typeface="Constantia"/>
              </a:rPr>
              <a:t>});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object 46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56031"/>
            <a:ext cx="8336280" cy="490728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881116" cy="783336"/>
          </a:xfrm>
          <a:prstGeom prst="rect">
            <a:avLst/>
          </a:prstGeom>
        </p:spPr>
      </p:pic>
      <p:sp>
        <p:nvSpPr>
          <p:cNvPr id="464" name="object 464"/>
          <p:cNvSpPr/>
          <p:nvPr/>
        </p:nvSpPr>
        <p:spPr>
          <a:xfrm>
            <a:off x="457200" y="282181"/>
            <a:ext cx="8229600" cy="384569"/>
          </a:xfrm>
          <a:custGeom>
            <a:avLst/>
            <a:gdLst/>
            <a:ahLst/>
            <a:cxnLst/>
            <a:rect l="l" t="t" r="r" b="b"/>
            <a:pathLst>
              <a:path w="8229600" h="384569">
                <a:moveTo>
                  <a:pt x="0" y="3845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384569"/>
                </a:lnTo>
                <a:lnTo>
                  <a:pt x="0" y="3845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91440"/>
            <a:ext cx="5797296" cy="804672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09650"/>
            <a:ext cx="2457450" cy="847725"/>
          </a:xfrm>
          <a:prstGeom prst="rect">
            <a:avLst/>
          </a:prstGeom>
        </p:spPr>
      </p:pic>
      <p:pic>
        <p:nvPicPr>
          <p:cNvPr id="6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47750"/>
            <a:ext cx="2838450" cy="790575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57450"/>
            <a:ext cx="3209925" cy="1409700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76450"/>
            <a:ext cx="471487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object 46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952488" cy="787908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6871716" cy="804672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737616"/>
            <a:ext cx="8296656" cy="4405884"/>
          </a:xfrm>
          <a:prstGeom prst="rect">
            <a:avLst/>
          </a:prstGeom>
        </p:spPr>
      </p:pic>
      <p:sp>
        <p:nvSpPr>
          <p:cNvPr id="466" name="object 466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032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40942"/>
            <a:ext cx="437422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Used to hide and show HTML elements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42143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1459102"/>
            <a:ext cx="856419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002060"/>
                </a:solid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46174" y="1924748"/>
            <a:ext cx="2976943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$(selector).hide(speed,callback);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91894" y="2267902"/>
            <a:ext cx="3037522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$(selector).show(speed,callback);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656522"/>
            <a:ext cx="3127819" cy="190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0000"/>
                </a:solidFill>
                <a:latin typeface="Constantia"/>
                <a:cs typeface="Constantia"/>
              </a:rPr>
              <a:t>$(selector).toggle(speed,callback);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043910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2606" y="3077743"/>
            <a:ext cx="71702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The optional speed parameter specifies the speed of the hiding/showing,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92606" y="3489223"/>
            <a:ext cx="632445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and can take the following values: "slow", "fast", or milliseconds.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921785"/>
            <a:ext cx="333298" cy="129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955618"/>
            <a:ext cx="682188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The optional callback parameter is a function to be executed after the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92606" y="4367174"/>
            <a:ext cx="4476920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002060"/>
                </a:solidFill>
                <a:latin typeface="Constantia"/>
                <a:cs typeface="Constantia"/>
              </a:rPr>
              <a:t>hide() , show() or toggle() method completes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object 46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795528"/>
          </a:xfrm>
          <a:prstGeom prst="rect">
            <a:avLst/>
          </a:prstGeom>
        </p:spPr>
      </p:pic>
      <p:pic>
        <p:nvPicPr>
          <p:cNvPr id="6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47244"/>
            <a:ext cx="8206740" cy="806196"/>
          </a:xfrm>
          <a:prstGeom prst="rect">
            <a:avLst/>
          </a:prstGeom>
        </p:spPr>
      </p:pic>
      <p:sp>
        <p:nvSpPr>
          <p:cNvPr id="469" name="object 469"/>
          <p:cNvSpPr/>
          <p:nvPr/>
        </p:nvSpPr>
        <p:spPr>
          <a:xfrm>
            <a:off x="457200" y="53581"/>
            <a:ext cx="8229600" cy="689369"/>
          </a:xfrm>
          <a:custGeom>
            <a:avLst/>
            <a:gdLst/>
            <a:ahLst/>
            <a:cxnLst/>
            <a:rect l="l" t="t" r="r" b="b"/>
            <a:pathLst>
              <a:path w="8229600" h="689369">
                <a:moveTo>
                  <a:pt x="0" y="6893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89369"/>
                </a:lnTo>
                <a:lnTo>
                  <a:pt x="0" y="689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59436"/>
            <a:ext cx="8115300" cy="722376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76388"/>
            <a:ext cx="3799966" cy="1072477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95550"/>
            <a:ext cx="3694049" cy="1191641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55268"/>
            <a:ext cx="3733800" cy="2383282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67125"/>
            <a:ext cx="3671062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182880"/>
            <a:ext cx="8336280" cy="964691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94131"/>
            <a:ext cx="8372857" cy="89001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57200" y="209550"/>
            <a:ext cx="8229600" cy="857250"/>
          </a:xfrm>
          <a:custGeom>
            <a:avLst/>
            <a:gdLst/>
            <a:ahLst/>
            <a:cxnLst/>
            <a:rect l="l" t="t" r="r" b="b"/>
            <a:pathLst>
              <a:path w="8229600" h="857250">
                <a:moveTo>
                  <a:pt x="0" y="8572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06324"/>
            <a:ext cx="8284464" cy="804672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1106424"/>
            <a:ext cx="3866388" cy="3713988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" y="1188720"/>
            <a:ext cx="3901440" cy="391210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457200" y="1200150"/>
            <a:ext cx="3733800" cy="3581400"/>
          </a:xfrm>
          <a:custGeom>
            <a:avLst/>
            <a:gdLst/>
            <a:ahLst/>
            <a:cxnLst/>
            <a:rect l="l" t="t" r="r" b="b"/>
            <a:pathLst>
              <a:path w="3733800" h="3581400">
                <a:moveTo>
                  <a:pt x="0" y="3581400"/>
                </a:moveTo>
                <a:lnTo>
                  <a:pt x="0" y="0"/>
                </a:lnTo>
                <a:lnTo>
                  <a:pt x="3733800" y="0"/>
                </a:lnTo>
                <a:lnTo>
                  <a:pt x="3733800" y="3581400"/>
                </a:lnTo>
                <a:lnTo>
                  <a:pt x="0" y="3581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500" y="1187450"/>
            <a:ext cx="3759200" cy="3606800"/>
          </a:xfrm>
          <a:custGeom>
            <a:avLst/>
            <a:gdLst/>
            <a:ahLst/>
            <a:cxnLst/>
            <a:rect l="l" t="t" r="r" b="b"/>
            <a:pathLst>
              <a:path w="3759200" h="3606800">
                <a:moveTo>
                  <a:pt x="12700" y="3594100"/>
                </a:moveTo>
                <a:lnTo>
                  <a:pt x="12700" y="12700"/>
                </a:lnTo>
                <a:lnTo>
                  <a:pt x="3746500" y="12700"/>
                </a:lnTo>
                <a:lnTo>
                  <a:pt x="3746500" y="3594100"/>
                </a:lnTo>
                <a:lnTo>
                  <a:pt x="12700" y="35941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1341315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368476"/>
            <a:ext cx="2124212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HTML DOM Properties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737799"/>
            <a:ext cx="274415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48994" y="1761692"/>
            <a:ext cx="271892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x.innerHTML - the inner text value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48994" y="2081986"/>
            <a:ext cx="1900407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of x (an HTML element)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06144" y="2420805"/>
            <a:ext cx="274415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48994" y="2444698"/>
            <a:ext cx="2199518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x.nodeName - the name of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2783517"/>
            <a:ext cx="274415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48994" y="2807410"/>
            <a:ext cx="214632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x.nodeValue - the value of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3146483"/>
            <a:ext cx="274415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348994" y="3170376"/>
            <a:ext cx="2775873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x.parentNode - the parent node of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06144" y="3509195"/>
            <a:ext cx="274415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348994" y="3533088"/>
            <a:ext cx="269048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x.childNodes - the child nodes of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06144" y="3871958"/>
            <a:ext cx="274415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48994" y="3895851"/>
            <a:ext cx="2600549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x.attributes - the attributes nodes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348994" y="4216196"/>
            <a:ext cx="32202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Constantia"/>
                <a:cs typeface="Constantia"/>
              </a:rPr>
              <a:t>of x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36" y="1106424"/>
            <a:ext cx="4094988" cy="3790188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92" y="1188720"/>
            <a:ext cx="4091940" cy="367131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4724400" y="1200150"/>
            <a:ext cx="3962400" cy="3657600"/>
          </a:xfrm>
          <a:custGeom>
            <a:avLst/>
            <a:gdLst/>
            <a:ahLst/>
            <a:cxnLst/>
            <a:rect l="l" t="t" r="r" b="b"/>
            <a:pathLst>
              <a:path w="3962400" h="3657600">
                <a:moveTo>
                  <a:pt x="0" y="3657600"/>
                </a:moveTo>
                <a:lnTo>
                  <a:pt x="0" y="0"/>
                </a:lnTo>
                <a:lnTo>
                  <a:pt x="3962400" y="0"/>
                </a:lnTo>
                <a:lnTo>
                  <a:pt x="3962400" y="365760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11700" y="1187450"/>
            <a:ext cx="3987800" cy="3683000"/>
          </a:xfrm>
          <a:custGeom>
            <a:avLst/>
            <a:gdLst/>
            <a:ahLst/>
            <a:cxnLst/>
            <a:rect l="l" t="t" r="r" b="b"/>
            <a:pathLst>
              <a:path w="3987800" h="3683000">
                <a:moveTo>
                  <a:pt x="12700" y="3670300"/>
                </a:moveTo>
                <a:lnTo>
                  <a:pt x="12700" y="12700"/>
                </a:lnTo>
                <a:lnTo>
                  <a:pt x="3975100" y="12700"/>
                </a:lnTo>
                <a:lnTo>
                  <a:pt x="3975100" y="3670300"/>
                </a:lnTo>
                <a:lnTo>
                  <a:pt x="12700" y="36703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4816729" y="1341315"/>
            <a:ext cx="311943" cy="1195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‡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159629" y="1368476"/>
            <a:ext cx="1996718" cy="202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Constantia"/>
                <a:cs typeface="Constantia"/>
              </a:rPr>
              <a:t>HTML DOM Methods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931029" y="1737799"/>
            <a:ext cx="274416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273929" y="1761692"/>
            <a:ext cx="2387846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document.getElementById(id)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88229" y="2100765"/>
            <a:ext cx="274416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731129" y="2124658"/>
            <a:ext cx="2659821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get the element with a specified id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931029" y="2463477"/>
            <a:ext cx="274416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273929" y="2487370"/>
            <a:ext cx="3306719" cy="1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document.getElementsByTagName(name)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388229" y="2826189"/>
            <a:ext cx="274416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731129" y="2850082"/>
            <a:ext cx="274915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get all elements with a specified tag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731129" y="3170376"/>
            <a:ext cx="468415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Constantia"/>
                <a:cs typeface="Constantia"/>
              </a:rPr>
              <a:t>name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4931029" y="3509195"/>
            <a:ext cx="274416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5273929" y="3533088"/>
            <a:ext cx="1686382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Constantia"/>
                <a:cs typeface="Constantia"/>
              </a:rPr>
              <a:t>x.appendChild(node)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5388229" y="3871958"/>
            <a:ext cx="274416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5731129" y="3895851"/>
            <a:ext cx="177737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insert a child node to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4931029" y="4234975"/>
            <a:ext cx="274416" cy="105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5273929" y="4258868"/>
            <a:ext cx="1678763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02060"/>
                </a:solidFill>
                <a:latin typeface="Constantia"/>
                <a:cs typeface="Constantia"/>
              </a:rPr>
              <a:t>x.removeChild(node)</a:t>
            </a:r>
            <a:endParaRPr sz="1400">
              <a:latin typeface="Constantia"/>
              <a:cs typeface="Constantia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5388229" y="4597687"/>
            <a:ext cx="274416" cy="105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‡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5731129" y="4621580"/>
            <a:ext cx="2117407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remove a child node from x</a:t>
            </a:r>
            <a:endParaRPr sz="1300">
              <a:latin typeface="Constantia"/>
              <a:cs typeface="Constant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74650" y="4699004"/>
            <a:ext cx="4660900" cy="428193"/>
          </a:xfrm>
          <a:custGeom>
            <a:avLst/>
            <a:gdLst/>
            <a:ahLst/>
            <a:cxnLst/>
            <a:rect l="l" t="t" r="r" b="b"/>
            <a:pathLst>
              <a:path w="4660900" h="428193">
                <a:moveTo>
                  <a:pt x="6350" y="421843"/>
                </a:moveTo>
                <a:lnTo>
                  <a:pt x="6350" y="6350"/>
                </a:lnTo>
                <a:lnTo>
                  <a:pt x="4654550" y="6350"/>
                </a:lnTo>
                <a:lnTo>
                  <a:pt x="4654550" y="421843"/>
                </a:lnTo>
                <a:lnTo>
                  <a:pt x="6350" y="421843"/>
                </a:lnTo>
                <a:close/>
              </a:path>
            </a:pathLst>
          </a:custGeom>
          <a:ln w="12700">
            <a:solidFill>
              <a:srgbClr val="E7DE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text 1"/>
          <p:cNvSpPr txBox="1"/>
          <p:nvPr/>
        </p:nvSpPr>
        <p:spPr>
          <a:xfrm>
            <a:off x="472440" y="4859324"/>
            <a:ext cx="4504952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Constantia"/>
                <a:cs typeface="Constantia"/>
              </a:rPr>
              <a:t>Note: In the list above, x is a node object (HTML element).</a:t>
            </a:r>
            <a:endParaRPr sz="13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object 47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795528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948171" cy="859536"/>
          </a:xfrm>
          <a:prstGeom prst="rect">
            <a:avLst/>
          </a:prstGeom>
        </p:spPr>
      </p:pic>
      <p:sp>
        <p:nvSpPr>
          <p:cNvPr id="471" name="object 471"/>
          <p:cNvSpPr/>
          <p:nvPr/>
        </p:nvSpPr>
        <p:spPr>
          <a:xfrm>
            <a:off x="457200" y="53581"/>
            <a:ext cx="8229600" cy="689369"/>
          </a:xfrm>
          <a:custGeom>
            <a:avLst/>
            <a:gdLst/>
            <a:ahLst/>
            <a:cxnLst/>
            <a:rect l="l" t="t" r="r" b="b"/>
            <a:pathLst>
              <a:path w="8229600" h="689369">
                <a:moveTo>
                  <a:pt x="0" y="6893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89369"/>
                </a:lnTo>
                <a:lnTo>
                  <a:pt x="0" y="689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5865876" cy="804672"/>
          </a:xfrm>
          <a:prstGeom prst="rect">
            <a:avLst/>
          </a:prstGeom>
        </p:spPr>
      </p:pic>
      <p:pic>
        <p:nvPicPr>
          <p:cNvPr id="6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725424"/>
            <a:ext cx="8362188" cy="4247388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816863"/>
            <a:ext cx="8269224" cy="3634740"/>
          </a:xfrm>
          <a:prstGeom prst="rect">
            <a:avLst/>
          </a:prstGeom>
        </p:spPr>
      </p:pic>
      <p:sp>
        <p:nvSpPr>
          <p:cNvPr id="472" name="object 472"/>
          <p:cNvSpPr/>
          <p:nvPr/>
        </p:nvSpPr>
        <p:spPr>
          <a:xfrm>
            <a:off x="457200" y="819150"/>
            <a:ext cx="8229600" cy="4114800"/>
          </a:xfrm>
          <a:custGeom>
            <a:avLst/>
            <a:gdLst/>
            <a:ahLst/>
            <a:cxnLst/>
            <a:rect l="l" t="t" r="r" b="b"/>
            <a:pathLst>
              <a:path w="8229600" h="4114800">
                <a:moveTo>
                  <a:pt x="0" y="411480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11480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44500" y="806450"/>
            <a:ext cx="8255000" cy="4140200"/>
          </a:xfrm>
          <a:custGeom>
            <a:avLst/>
            <a:gdLst/>
            <a:ahLst/>
            <a:cxnLst/>
            <a:rect l="l" t="t" r="r" b="b"/>
            <a:pathLst>
              <a:path w="8255000" h="4140200">
                <a:moveTo>
                  <a:pt x="12700" y="412750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127500"/>
                </a:lnTo>
                <a:lnTo>
                  <a:pt x="12700" y="41275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92332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033653"/>
            <a:ext cx="7260902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With jQuery you can fade an element in and out of visibility.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543355"/>
            <a:ext cx="4651166" cy="2921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jQuery has the following fade methods: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035061"/>
            <a:ext cx="5715772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fadeIn(speed,callback)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is used to fade in a hidden element.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2475497"/>
            <a:ext cx="5886686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fadeOut(speed,callback)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is used to fade out a visible element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915933"/>
            <a:ext cx="6883770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670" spc="10" dirty="0">
                <a:solidFill>
                  <a:srgbClr val="FF0000"/>
                </a:solidFill>
                <a:latin typeface="Constantia"/>
                <a:cs typeface="Constantia"/>
              </a:rPr>
              <a:t>fadeToggle(speed,callback) </a:t>
            </a: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toggles between the fadeIn() and fadeOut()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3336606"/>
            <a:ext cx="875086" cy="216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methods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745294"/>
            <a:ext cx="6968065" cy="2484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700" spc="10" dirty="0">
                <a:solidFill>
                  <a:srgbClr val="FF0000"/>
                </a:solidFill>
                <a:latin typeface="Constantia"/>
                <a:cs typeface="Constantia"/>
              </a:rPr>
              <a:t>fadeTo(speed,callback) </a:t>
            </a: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allows fading to a given opacity (value between 0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691894" y="4166247"/>
            <a:ext cx="604860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and 1)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object 47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962900" cy="787908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7882128" cy="804672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47750"/>
            <a:ext cx="3477133" cy="1612265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588"/>
            <a:ext cx="3537331" cy="1588135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3" y="1047750"/>
            <a:ext cx="3862196" cy="1660398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47950"/>
            <a:ext cx="4078732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object 47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544312" cy="787908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5463540" cy="804672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752856"/>
            <a:ext cx="8410956" cy="4320540"/>
          </a:xfrm>
          <a:prstGeom prst="rect">
            <a:avLst/>
          </a:prstGeom>
        </p:spPr>
      </p:pic>
      <p:sp>
        <p:nvSpPr>
          <p:cNvPr id="476" name="object 476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61497"/>
            <a:ext cx="7873720" cy="4377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With jQuery you can create a sliding effect on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703958"/>
            <a:ext cx="16828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002060"/>
                </a:solidFill>
                <a:latin typeface="Constantia"/>
                <a:cs typeface="Constantia"/>
              </a:rPr>
              <a:t>elements.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2389505"/>
            <a:ext cx="6011010" cy="3796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570" spc="10" dirty="0">
                <a:solidFill>
                  <a:srgbClr val="002060"/>
                </a:solidFill>
                <a:latin typeface="Constantia"/>
                <a:cs typeface="Constantia"/>
              </a:rPr>
              <a:t>jQuery has the following slide methods: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3029178"/>
            <a:ext cx="6496059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slideDown(speed, callback)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used to slide down an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91894" y="3573374"/>
            <a:ext cx="95381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elemen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4102429"/>
            <a:ext cx="6820711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slideUp(speed, callback)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is used to slide up an element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63294" y="4672405"/>
            <a:ext cx="1854185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slideToggle()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bject 47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27431"/>
            <a:ext cx="8336280" cy="795528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560564" cy="859536"/>
          </a:xfrm>
          <a:prstGeom prst="rect">
            <a:avLst/>
          </a:prstGeom>
        </p:spPr>
      </p:pic>
      <p:sp>
        <p:nvSpPr>
          <p:cNvPr id="479" name="object 479"/>
          <p:cNvSpPr/>
          <p:nvPr/>
        </p:nvSpPr>
        <p:spPr>
          <a:xfrm>
            <a:off x="457200" y="53581"/>
            <a:ext cx="8229600" cy="689369"/>
          </a:xfrm>
          <a:custGeom>
            <a:avLst/>
            <a:gdLst/>
            <a:ahLst/>
            <a:cxnLst/>
            <a:rect l="l" t="t" r="r" b="b"/>
            <a:pathLst>
              <a:path w="8229600" h="689369">
                <a:moveTo>
                  <a:pt x="0" y="689369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689369"/>
                </a:lnTo>
                <a:lnTo>
                  <a:pt x="0" y="6893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13716"/>
            <a:ext cx="7479792" cy="804672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1588"/>
            <a:ext cx="3733800" cy="1193127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66937"/>
            <a:ext cx="3747897" cy="1122946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86150"/>
            <a:ext cx="3972433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object 48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0"/>
            <a:ext cx="6024372" cy="781812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-9144"/>
            <a:ext cx="5939028" cy="717804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745236"/>
            <a:ext cx="8284464" cy="3995928"/>
          </a:xfrm>
          <a:prstGeom prst="rect">
            <a:avLst/>
          </a:prstGeom>
        </p:spPr>
      </p:pic>
      <p:sp>
        <p:nvSpPr>
          <p:cNvPr id="481" name="object 481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32172"/>
            <a:ext cx="6498329" cy="3642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jQuery offers the follwing methods for DOM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1550860"/>
            <a:ext cx="2016386" cy="3169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manipulation: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2126442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2167763"/>
            <a:ext cx="7160101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text()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- Sets or returns the text content of selected elements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06144" y="2696692"/>
            <a:ext cx="406624" cy="15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92606" y="2737968"/>
            <a:ext cx="6751455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html()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- Sets or returns the content of selected elements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2606" y="3240913"/>
            <a:ext cx="3301502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(including HTML markup)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06144" y="3769893"/>
            <a:ext cx="5691426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val()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- Sets or returns the value of form fields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06144" y="4339899"/>
            <a:ext cx="4920855" cy="32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2200" spc="10" dirty="0">
                <a:solidFill>
                  <a:srgbClr val="FF0000"/>
                </a:solidFill>
                <a:latin typeface="Constantia"/>
                <a:cs typeface="Constantia"/>
              </a:rPr>
              <a:t>attr() </a:t>
            </a: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– Sets or returns attribute values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object 48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652004" cy="787908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7566660" cy="804672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4193286" cy="1746250"/>
          </a:xfrm>
          <a:prstGeom prst="rect">
            <a:avLst/>
          </a:prstGeom>
        </p:spPr>
      </p:pic>
      <p:pic>
        <p:nvPicPr>
          <p:cNvPr id="6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0992"/>
            <a:ext cx="4159884" cy="967689"/>
          </a:xfrm>
          <a:prstGeom prst="rect">
            <a:avLst/>
          </a:prstGeom>
        </p:spPr>
      </p:pic>
      <p:pic>
        <p:nvPicPr>
          <p:cNvPr id="6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9748"/>
            <a:ext cx="3581527" cy="989927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00350"/>
            <a:ext cx="4572000" cy="809625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38548"/>
            <a:ext cx="4476750" cy="1457324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742950"/>
            <a:ext cx="41814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object 48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5582412" cy="787908"/>
          </a:xfrm>
          <a:prstGeom prst="rect">
            <a:avLst/>
          </a:prstGeom>
        </p:spPr>
      </p:pic>
      <p:pic>
        <p:nvPicPr>
          <p:cNvPr id="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5500116" cy="804672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745236"/>
            <a:ext cx="7968995" cy="3614928"/>
          </a:xfrm>
          <a:prstGeom prst="rect">
            <a:avLst/>
          </a:prstGeom>
        </p:spPr>
      </p:pic>
      <p:sp>
        <p:nvSpPr>
          <p:cNvPr id="485" name="object 485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32172"/>
            <a:ext cx="462618" cy="179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5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79131"/>
            <a:ext cx="7234445" cy="317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2060"/>
                </a:solidFill>
                <a:latin typeface="Constantia"/>
                <a:cs typeface="Constantia"/>
              </a:rPr>
              <a:t>With jQuery, it is easy to add new elements/content.</a:t>
            </a:r>
            <a:endParaRPr sz="25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6144" y="1554962"/>
            <a:ext cx="406624" cy="1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92606" y="1596238"/>
            <a:ext cx="668843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Four jQuery methods that are used to add new content: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2098484"/>
            <a:ext cx="6655026" cy="276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spc="10" dirty="0">
                <a:solidFill>
                  <a:srgbClr val="FF0000"/>
                </a:solidFill>
                <a:latin typeface="Constantia"/>
                <a:cs typeface="Constantia"/>
              </a:rPr>
              <a:t>append()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- Inserts content at the end of the selected elements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590735"/>
            <a:ext cx="6407032" cy="276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spc="10" dirty="0">
                <a:solidFill>
                  <a:srgbClr val="FF0000"/>
                </a:solidFill>
                <a:latin typeface="Constantia"/>
                <a:cs typeface="Constantia"/>
              </a:rPr>
              <a:t>prepend()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- Inserts content at the beginning of the selected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3060713"/>
            <a:ext cx="1006269" cy="240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elements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3294" y="3517582"/>
            <a:ext cx="5530023" cy="276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spc="10" dirty="0">
                <a:solidFill>
                  <a:srgbClr val="FF0000"/>
                </a:solidFill>
                <a:latin typeface="Constantia"/>
                <a:cs typeface="Constantia"/>
              </a:rPr>
              <a:t>after()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- Inserts content after the selected elements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4009884"/>
            <a:ext cx="5892780" cy="276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r>
              <a:rPr sz="1900" spc="10" dirty="0">
                <a:solidFill>
                  <a:srgbClr val="FF0000"/>
                </a:solidFill>
                <a:latin typeface="Constantia"/>
                <a:cs typeface="Constantia"/>
              </a:rPr>
              <a:t>before() </a:t>
            </a:r>
            <a:r>
              <a:rPr sz="1900" spc="10" dirty="0">
                <a:solidFill>
                  <a:srgbClr val="002060"/>
                </a:solidFill>
                <a:latin typeface="Constantia"/>
                <a:cs typeface="Constantia"/>
              </a:rPr>
              <a:t>- Inserts content before the selected elements</a:t>
            </a:r>
            <a:endParaRPr sz="19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object 48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7597140" cy="787908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7516368" cy="804672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3324225" cy="43815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0150"/>
            <a:ext cx="3448050" cy="400050"/>
          </a:xfrm>
          <a:prstGeom prst="rect">
            <a:avLst/>
          </a:prstGeom>
        </p:spPr>
      </p:pic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3550"/>
            <a:ext cx="6267450" cy="1600200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42950"/>
            <a:ext cx="3248025" cy="790575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09950"/>
            <a:ext cx="6981825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object 48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6452616" cy="787908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6368796" cy="804672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" y="649224"/>
            <a:ext cx="8362188" cy="4494276"/>
          </a:xfrm>
          <a:prstGeom prst="rect">
            <a:avLst/>
          </a:prstGeom>
        </p:spPr>
      </p:pic>
      <p:pic>
        <p:nvPicPr>
          <p:cNvPr id="7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740663"/>
            <a:ext cx="8301228" cy="3386328"/>
          </a:xfrm>
          <a:prstGeom prst="rect">
            <a:avLst/>
          </a:prstGeom>
        </p:spPr>
      </p:pic>
      <p:sp>
        <p:nvSpPr>
          <p:cNvPr id="489" name="object 489"/>
          <p:cNvSpPr/>
          <p:nvPr/>
        </p:nvSpPr>
        <p:spPr>
          <a:xfrm>
            <a:off x="457200" y="742950"/>
            <a:ext cx="8229600" cy="4400550"/>
          </a:xfrm>
          <a:custGeom>
            <a:avLst/>
            <a:gdLst/>
            <a:ahLst/>
            <a:cxnLst/>
            <a:rect l="l" t="t" r="r" b="b"/>
            <a:pathLst>
              <a:path w="8229600" h="4400550">
                <a:moveTo>
                  <a:pt x="0" y="44005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4400550"/>
                </a:lnTo>
                <a:lnTo>
                  <a:pt x="0" y="4400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44500" y="730250"/>
            <a:ext cx="8255000" cy="4425950"/>
          </a:xfrm>
          <a:custGeom>
            <a:avLst/>
            <a:gdLst/>
            <a:ahLst/>
            <a:cxnLst/>
            <a:rect l="l" t="t" r="r" b="b"/>
            <a:pathLst>
              <a:path w="8255000" h="4425950">
                <a:moveTo>
                  <a:pt x="12700" y="4413250"/>
                </a:moveTo>
                <a:lnTo>
                  <a:pt x="12700" y="12700"/>
                </a:lnTo>
                <a:lnTo>
                  <a:pt x="8242300" y="12700"/>
                </a:lnTo>
                <a:lnTo>
                  <a:pt x="8242300" y="4413250"/>
                </a:lnTo>
                <a:lnTo>
                  <a:pt x="12700" y="44132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48640" y="916132"/>
            <a:ext cx="407068" cy="158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1539" y="957453"/>
            <a:ext cx="7447305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To remove elements and content, there are mainly two jQuery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1460602"/>
            <a:ext cx="119979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002060"/>
                </a:solidFill>
                <a:latin typeface="Constantia"/>
                <a:cs typeface="Constantia"/>
              </a:rPr>
              <a:t>methods: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6144" y="1970075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92606" y="2007742"/>
            <a:ext cx="720626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remove() 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- Removes the selected element (and its child elements)</a:t>
            </a:r>
            <a:endParaRPr sz="1900">
              <a:latin typeface="Constantia"/>
              <a:cs typeface="Constanti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63294" y="2461781"/>
            <a:ext cx="315523" cy="1225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91894" y="2493809"/>
            <a:ext cx="6689604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also accepts one parameter, which allows you to filter the elements to be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91894" y="2882429"/>
            <a:ext cx="921681" cy="2164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Constantia"/>
                <a:cs typeface="Constantia"/>
              </a:rPr>
              <a:t>removed.</a:t>
            </a:r>
            <a:endParaRPr sz="1700">
              <a:latin typeface="Constantia"/>
              <a:cs typeface="Constanti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3294" y="3290817"/>
            <a:ext cx="315967" cy="122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002060"/>
                </a:solidFill>
                <a:latin typeface="Wingdings"/>
                <a:cs typeface="Wingdings"/>
              </a:rPr>
              <a:t>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91894" y="3322890"/>
            <a:ext cx="5366794" cy="216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02060"/>
                </a:solidFill>
                <a:latin typeface="Constantia"/>
                <a:cs typeface="Constantia"/>
              </a:rPr>
              <a:t>The parameter can be any of the jQuery selector syntaxes.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3758286"/>
            <a:ext cx="371072" cy="144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92606" y="3795953"/>
            <a:ext cx="7110532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Constantia"/>
                <a:cs typeface="Constantia"/>
              </a:rPr>
              <a:t>empty() </a:t>
            </a:r>
            <a:r>
              <a:rPr sz="1970" spc="10" dirty="0">
                <a:solidFill>
                  <a:srgbClr val="002060"/>
                </a:solidFill>
                <a:latin typeface="Constantia"/>
                <a:cs typeface="Constantia"/>
              </a:rPr>
              <a:t>- Removes the child elements from the selected element</a:t>
            </a:r>
            <a:endParaRPr sz="19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object 49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" y="0"/>
            <a:ext cx="8336280" cy="751332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0"/>
            <a:ext cx="8468869" cy="787908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70306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-86868"/>
            <a:ext cx="8380476" cy="804672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14550"/>
            <a:ext cx="5410200" cy="142875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05225"/>
            <a:ext cx="6013704" cy="1438275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1550"/>
            <a:ext cx="2164080" cy="93345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71550"/>
            <a:ext cx="2330577" cy="87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7248</Words>
  <Application>Microsoft Office PowerPoint</Application>
  <PresentationFormat>On-screen Show (16:9)</PresentationFormat>
  <Paragraphs>1451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Abu Ayub</cp:lastModifiedBy>
  <cp:revision>3</cp:revision>
  <dcterms:created xsi:type="dcterms:W3CDTF">2023-03-16T09:10:00Z</dcterms:created>
  <dcterms:modified xsi:type="dcterms:W3CDTF">2023-05-18T04:56:48Z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2023-03-16T00:00:00Z</vt:filetime>
  </property>
  <property fmtid="{D5CDD505-2E9C-101B-9397-08002B2CF9AE}" pid="3" name="LastSaved">
    <vt:filetime>2023-03-16T00:00:00Z</vt:filetime>
  </property>
</Properties>
</file>